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3.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1367" r:id="rId2"/>
    <p:sldId id="290" r:id="rId3"/>
    <p:sldId id="524" r:id="rId4"/>
    <p:sldId id="361" r:id="rId5"/>
    <p:sldId id="1366" r:id="rId6"/>
    <p:sldId id="1368" r:id="rId7"/>
    <p:sldId id="1376" r:id="rId8"/>
    <p:sldId id="1439" r:id="rId9"/>
    <p:sldId id="1440" r:id="rId10"/>
    <p:sldId id="1441" r:id="rId11"/>
    <p:sldId id="1442" r:id="rId12"/>
    <p:sldId id="1443" r:id="rId13"/>
    <p:sldId id="1444" r:id="rId14"/>
    <p:sldId id="1448" r:id="rId15"/>
    <p:sldId id="1452" r:id="rId16"/>
    <p:sldId id="1447" r:id="rId17"/>
    <p:sldId id="1449" r:id="rId18"/>
    <p:sldId id="1455" r:id="rId19"/>
    <p:sldId id="1445" r:id="rId20"/>
    <p:sldId id="1454" r:id="rId21"/>
    <p:sldId id="1453" r:id="rId22"/>
    <p:sldId id="1451" r:id="rId23"/>
    <p:sldId id="1450" r:id="rId24"/>
    <p:sldId id="1446" r:id="rId25"/>
    <p:sldId id="1456" r:id="rId26"/>
    <p:sldId id="1457" r:id="rId27"/>
    <p:sldId id="1458" r:id="rId28"/>
    <p:sldId id="1459" r:id="rId29"/>
    <p:sldId id="1460" r:id="rId30"/>
    <p:sldId id="1461" r:id="rId31"/>
    <p:sldId id="1369" r:id="rId32"/>
    <p:sldId id="1349" r:id="rId33"/>
    <p:sldId id="1463" r:id="rId34"/>
    <p:sldId id="689" r:id="rId35"/>
    <p:sldId id="1464" r:id="rId36"/>
    <p:sldId id="626" r:id="rId37"/>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11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na"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592"/>
    <a:srgbClr val="A6A6A6"/>
    <a:srgbClr val="00D0D3"/>
    <a:srgbClr val="12B2B0"/>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87AF2-4003-42BC-BD0D-1575FEC10492}" v="2" dt="2023-09-06T17:18:41.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4112"/>
      </p:guideLst>
    </p:cSldViewPr>
  </p:slideViewPr>
  <p:notesTextViewPr>
    <p:cViewPr>
      <p:scale>
        <a:sx n="3" d="2"/>
        <a:sy n="3" d="2"/>
      </p:scale>
      <p:origin x="0" y="0"/>
    </p:cViewPr>
  </p:notesTextViewPr>
  <p:notesViewPr>
    <p:cSldViewPr snapToGrid="0">
      <p:cViewPr>
        <p:scale>
          <a:sx n="1" d="2"/>
          <a:sy n="1" d="2"/>
        </p:scale>
        <p:origin x="0" y="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e" userId="98598109-ec1e-4358-acee-ccf283284018" providerId="ADAL" clId="{774C7314-46B3-4B8C-90BB-8397FF52BF8E}"/>
    <pc:docChg chg="undo custSel modSld">
      <pc:chgData name="Juste" userId="98598109-ec1e-4358-acee-ccf283284018" providerId="ADAL" clId="{774C7314-46B3-4B8C-90BB-8397FF52BF8E}" dt="2023-07-13T14:28:36.031" v="64" actId="1076"/>
      <pc:docMkLst>
        <pc:docMk/>
      </pc:docMkLst>
      <pc:sldChg chg="delSp modSp mod modAnim">
        <pc:chgData name="Juste" userId="98598109-ec1e-4358-acee-ccf283284018" providerId="ADAL" clId="{774C7314-46B3-4B8C-90BB-8397FF52BF8E}" dt="2023-06-09T10:51:24.230" v="47" actId="1076"/>
        <pc:sldMkLst>
          <pc:docMk/>
          <pc:sldMk cId="2063539651" sldId="1419"/>
        </pc:sldMkLst>
        <pc:spChg chg="mod topLvl">
          <ac:chgData name="Juste" userId="98598109-ec1e-4358-acee-ccf283284018" providerId="ADAL" clId="{774C7314-46B3-4B8C-90BB-8397FF52BF8E}" dt="2023-06-08T11:36:50.445" v="9" actId="1076"/>
          <ac:spMkLst>
            <pc:docMk/>
            <pc:sldMk cId="2063539651" sldId="1419"/>
            <ac:spMk id="21" creationId="{819B3508-2B55-4ED1-FBE5-EA518F6155F7}"/>
          </ac:spMkLst>
        </pc:spChg>
        <pc:grpChg chg="del">
          <ac:chgData name="Juste" userId="98598109-ec1e-4358-acee-ccf283284018" providerId="ADAL" clId="{774C7314-46B3-4B8C-90BB-8397FF52BF8E}" dt="2023-06-08T11:36:48.919" v="8" actId="165"/>
          <ac:grpSpMkLst>
            <pc:docMk/>
            <pc:sldMk cId="2063539651" sldId="1419"/>
            <ac:grpSpMk id="19" creationId="{7F9E5BA5-29DE-FA6A-4775-06186BFCB311}"/>
          </ac:grpSpMkLst>
        </pc:grpChg>
        <pc:graphicFrameChg chg="mod topLvl">
          <ac:chgData name="Juste" userId="98598109-ec1e-4358-acee-ccf283284018" providerId="ADAL" clId="{774C7314-46B3-4B8C-90BB-8397FF52BF8E}" dt="2023-06-09T10:51:24.230" v="47" actId="1076"/>
          <ac:graphicFrameMkLst>
            <pc:docMk/>
            <pc:sldMk cId="2063539651" sldId="1419"/>
            <ac:graphicFrameMk id="20" creationId="{C7AD5C61-5B02-6474-6BE6-237773EF0794}"/>
          </ac:graphicFrameMkLst>
        </pc:graphicFrameChg>
      </pc:sldChg>
      <pc:sldChg chg="addSp delSp modSp mod">
        <pc:chgData name="Juste" userId="98598109-ec1e-4358-acee-ccf283284018" providerId="ADAL" clId="{774C7314-46B3-4B8C-90BB-8397FF52BF8E}" dt="2023-07-13T14:28:36.031" v="64" actId="1076"/>
        <pc:sldMkLst>
          <pc:docMk/>
          <pc:sldMk cId="717955347" sldId="1437"/>
        </pc:sldMkLst>
        <pc:spChg chg="add del">
          <ac:chgData name="Juste" userId="98598109-ec1e-4358-acee-ccf283284018" providerId="ADAL" clId="{774C7314-46B3-4B8C-90BB-8397FF52BF8E}" dt="2023-06-08T13:53:02.626" v="43" actId="22"/>
          <ac:spMkLst>
            <pc:docMk/>
            <pc:sldMk cId="717955347" sldId="1437"/>
            <ac:spMk id="23" creationId="{67F07DB7-E541-DCDF-2D19-695B1F606F6C}"/>
          </ac:spMkLst>
        </pc:spChg>
        <pc:picChg chg="add mod">
          <ac:chgData name="Juste" userId="98598109-ec1e-4358-acee-ccf283284018" providerId="ADAL" clId="{774C7314-46B3-4B8C-90BB-8397FF52BF8E}" dt="2023-06-08T13:44:03.438" v="13" actId="1076"/>
          <ac:picMkLst>
            <pc:docMk/>
            <pc:sldMk cId="717955347" sldId="1437"/>
            <ac:picMk id="3" creationId="{6FFD7642-AF7F-1465-63FC-17D5E7703CA9}"/>
          </ac:picMkLst>
        </pc:picChg>
        <pc:picChg chg="add mod">
          <ac:chgData name="Juste" userId="98598109-ec1e-4358-acee-ccf283284018" providerId="ADAL" clId="{774C7314-46B3-4B8C-90BB-8397FF52BF8E}" dt="2023-07-13T14:27:40.096" v="50" actId="1076"/>
          <ac:picMkLst>
            <pc:docMk/>
            <pc:sldMk cId="717955347" sldId="1437"/>
            <ac:picMk id="4" creationId="{8A37DCD6-60E8-A9F5-240E-55176BE48C85}"/>
          </ac:picMkLst>
        </pc:picChg>
        <pc:picChg chg="add mod">
          <ac:chgData name="Juste" userId="98598109-ec1e-4358-acee-ccf283284018" providerId="ADAL" clId="{774C7314-46B3-4B8C-90BB-8397FF52BF8E}" dt="2023-06-08T13:44:10.339" v="16" actId="1076"/>
          <ac:picMkLst>
            <pc:docMk/>
            <pc:sldMk cId="717955347" sldId="1437"/>
            <ac:picMk id="6" creationId="{0186609B-3D47-1E03-23F0-D803193255CB}"/>
          </ac:picMkLst>
        </pc:picChg>
        <pc:picChg chg="add mod">
          <ac:chgData name="Juste" userId="98598109-ec1e-4358-acee-ccf283284018" providerId="ADAL" clId="{774C7314-46B3-4B8C-90BB-8397FF52BF8E}" dt="2023-06-08T13:44:17.519" v="19" actId="1076"/>
          <ac:picMkLst>
            <pc:docMk/>
            <pc:sldMk cId="717955347" sldId="1437"/>
            <ac:picMk id="8" creationId="{3441F5CE-DE6D-2318-EA30-CFA8DAA8F81F}"/>
          </ac:picMkLst>
        </pc:picChg>
        <pc:picChg chg="add mod">
          <ac:chgData name="Juste" userId="98598109-ec1e-4358-acee-ccf283284018" providerId="ADAL" clId="{774C7314-46B3-4B8C-90BB-8397FF52BF8E}" dt="2023-07-13T14:28:11.279" v="61" actId="1076"/>
          <ac:picMkLst>
            <pc:docMk/>
            <pc:sldMk cId="717955347" sldId="1437"/>
            <ac:picMk id="9" creationId="{B034E808-D8C9-1B91-9CC4-0E208F9EA3C5}"/>
          </ac:picMkLst>
        </pc:picChg>
        <pc:picChg chg="add mod">
          <ac:chgData name="Juste" userId="98598109-ec1e-4358-acee-ccf283284018" providerId="ADAL" clId="{774C7314-46B3-4B8C-90BB-8397FF52BF8E}" dt="2023-06-08T13:44:29.118" v="22" actId="1076"/>
          <ac:picMkLst>
            <pc:docMk/>
            <pc:sldMk cId="717955347" sldId="1437"/>
            <ac:picMk id="11" creationId="{9C09E35D-98F4-6788-D14E-56160EBEDF0E}"/>
          </ac:picMkLst>
        </pc:picChg>
        <pc:picChg chg="add mod">
          <ac:chgData name="Juste" userId="98598109-ec1e-4358-acee-ccf283284018" providerId="ADAL" clId="{774C7314-46B3-4B8C-90BB-8397FF52BF8E}" dt="2023-06-08T13:44:36.211" v="25" actId="1076"/>
          <ac:picMkLst>
            <pc:docMk/>
            <pc:sldMk cId="717955347" sldId="1437"/>
            <ac:picMk id="13" creationId="{20A5734E-6D9A-8B73-3E60-6496B7729C3C}"/>
          </ac:picMkLst>
        </pc:picChg>
        <pc:picChg chg="add mod">
          <ac:chgData name="Juste" userId="98598109-ec1e-4358-acee-ccf283284018" providerId="ADAL" clId="{774C7314-46B3-4B8C-90BB-8397FF52BF8E}" dt="2023-07-13T14:28:09.867" v="60" actId="14100"/>
          <ac:picMkLst>
            <pc:docMk/>
            <pc:sldMk cId="717955347" sldId="1437"/>
            <ac:picMk id="14" creationId="{1CAC8B55-9148-76D6-CE4E-E7FF406D4E7C}"/>
          </ac:picMkLst>
        </pc:picChg>
        <pc:picChg chg="add mod">
          <ac:chgData name="Juste" userId="98598109-ec1e-4358-acee-ccf283284018" providerId="ADAL" clId="{774C7314-46B3-4B8C-90BB-8397FF52BF8E}" dt="2023-06-08T13:44:42.758" v="28" actId="1076"/>
          <ac:picMkLst>
            <pc:docMk/>
            <pc:sldMk cId="717955347" sldId="1437"/>
            <ac:picMk id="15" creationId="{467D8376-9C65-20C8-4B33-73BB45B068DE}"/>
          </ac:picMkLst>
        </pc:picChg>
        <pc:picChg chg="add mod">
          <ac:chgData name="Juste" userId="98598109-ec1e-4358-acee-ccf283284018" providerId="ADAL" clId="{774C7314-46B3-4B8C-90BB-8397FF52BF8E}" dt="2023-06-08T13:45:00.235" v="33" actId="1076"/>
          <ac:picMkLst>
            <pc:docMk/>
            <pc:sldMk cId="717955347" sldId="1437"/>
            <ac:picMk id="17" creationId="{71E6E04A-AFF5-290B-C336-85A9597400D4}"/>
          </ac:picMkLst>
        </pc:picChg>
        <pc:picChg chg="add mod">
          <ac:chgData name="Juste" userId="98598109-ec1e-4358-acee-ccf283284018" providerId="ADAL" clId="{774C7314-46B3-4B8C-90BB-8397FF52BF8E}" dt="2023-07-13T14:28:36.031" v="64" actId="1076"/>
          <ac:picMkLst>
            <pc:docMk/>
            <pc:sldMk cId="717955347" sldId="1437"/>
            <ac:picMk id="18" creationId="{7F83A616-8DDA-EF7D-562E-4AC3306002CE}"/>
          </ac:picMkLst>
        </pc:picChg>
        <pc:picChg chg="add mod">
          <ac:chgData name="Juste" userId="98598109-ec1e-4358-acee-ccf283284018" providerId="ADAL" clId="{774C7314-46B3-4B8C-90BB-8397FF52BF8E}" dt="2023-06-08T13:45:11.978" v="36" actId="1076"/>
          <ac:picMkLst>
            <pc:docMk/>
            <pc:sldMk cId="717955347" sldId="1437"/>
            <ac:picMk id="19" creationId="{91F81AE0-29CB-B038-B347-654ECB7181AB}"/>
          </ac:picMkLst>
        </pc:picChg>
        <pc:picChg chg="add mod">
          <ac:chgData name="Juste" userId="98598109-ec1e-4358-acee-ccf283284018" providerId="ADAL" clId="{774C7314-46B3-4B8C-90BB-8397FF52BF8E}" dt="2023-06-08T13:45:20.558" v="41" actId="1076"/>
          <ac:picMkLst>
            <pc:docMk/>
            <pc:sldMk cId="717955347" sldId="1437"/>
            <ac:picMk id="21" creationId="{F2B996F8-3D15-639B-99F6-2657EE6911F2}"/>
          </ac:picMkLst>
        </pc:picChg>
        <pc:picChg chg="add mod">
          <ac:chgData name="Juste" userId="98598109-ec1e-4358-acee-ccf283284018" providerId="ADAL" clId="{774C7314-46B3-4B8C-90BB-8397FF52BF8E}" dt="2023-06-08T13:53:15.293" v="46" actId="1076"/>
          <ac:picMkLst>
            <pc:docMk/>
            <pc:sldMk cId="717955347" sldId="1437"/>
            <ac:picMk id="25" creationId="{8658FFBD-6320-B5DC-DBDF-99F918B8E7C5}"/>
          </ac:picMkLst>
        </pc:picChg>
      </pc:sldChg>
      <pc:sldChg chg="modSp mod">
        <pc:chgData name="Juste" userId="98598109-ec1e-4358-acee-ccf283284018" providerId="ADAL" clId="{774C7314-46B3-4B8C-90BB-8397FF52BF8E}" dt="2023-06-08T11:33:32.805" v="5" actId="1076"/>
        <pc:sldMkLst>
          <pc:docMk/>
          <pc:sldMk cId="2829867795" sldId="1438"/>
        </pc:sldMkLst>
        <pc:grpChg chg="mod">
          <ac:chgData name="Juste" userId="98598109-ec1e-4358-acee-ccf283284018" providerId="ADAL" clId="{774C7314-46B3-4B8C-90BB-8397FF52BF8E}" dt="2023-06-08T11:33:31.360" v="4" actId="1076"/>
          <ac:grpSpMkLst>
            <pc:docMk/>
            <pc:sldMk cId="2829867795" sldId="1438"/>
            <ac:grpSpMk id="3" creationId="{F2BE844C-8B12-3DA6-9716-DA3610D49332}"/>
          </ac:grpSpMkLst>
        </pc:grpChg>
        <pc:grpChg chg="mod">
          <ac:chgData name="Juste" userId="98598109-ec1e-4358-acee-ccf283284018" providerId="ADAL" clId="{774C7314-46B3-4B8C-90BB-8397FF52BF8E}" dt="2023-06-08T11:33:32.805" v="5" actId="1076"/>
          <ac:grpSpMkLst>
            <pc:docMk/>
            <pc:sldMk cId="2829867795" sldId="1438"/>
            <ac:grpSpMk id="241" creationId="{D5B1B1A3-4AE3-35E2-3D4A-B93B00224223}"/>
          </ac:grpSpMkLst>
        </pc:grpChg>
      </pc:sldChg>
    </pc:docChg>
  </pc:docChgLst>
  <pc:docChgLst>
    <pc:chgData name="Ignas" userId="d2ada59b-dea7-413a-85ee-633868ad41c9" providerId="ADAL" clId="{1B187AF2-4003-42BC-BD0D-1575FEC10492}"/>
    <pc:docChg chg="undo custSel modSld">
      <pc:chgData name="Ignas" userId="d2ada59b-dea7-413a-85ee-633868ad41c9" providerId="ADAL" clId="{1B187AF2-4003-42BC-BD0D-1575FEC10492}" dt="2023-09-06T17:21:37.256" v="2434" actId="6549"/>
      <pc:docMkLst>
        <pc:docMk/>
      </pc:docMkLst>
      <pc:sldChg chg="modSp mod">
        <pc:chgData name="Ignas" userId="d2ada59b-dea7-413a-85ee-633868ad41c9" providerId="ADAL" clId="{1B187AF2-4003-42BC-BD0D-1575FEC10492}" dt="2023-09-06T15:13:03.780" v="150" actId="207"/>
        <pc:sldMkLst>
          <pc:docMk/>
          <pc:sldMk cId="234430065" sldId="524"/>
        </pc:sldMkLst>
        <pc:spChg chg="mod">
          <ac:chgData name="Ignas" userId="d2ada59b-dea7-413a-85ee-633868ad41c9" providerId="ADAL" clId="{1B187AF2-4003-42BC-BD0D-1575FEC10492}" dt="2023-09-06T15:13:03.780" v="150" actId="207"/>
          <ac:spMkLst>
            <pc:docMk/>
            <pc:sldMk cId="234430065" sldId="524"/>
            <ac:spMk id="79" creationId="{63A68C0B-3EA4-4BB9-A5EC-186C653D283A}"/>
          </ac:spMkLst>
        </pc:spChg>
      </pc:sldChg>
      <pc:sldChg chg="modSp mod">
        <pc:chgData name="Ignas" userId="d2ada59b-dea7-413a-85ee-633868ad41c9" providerId="ADAL" clId="{1B187AF2-4003-42BC-BD0D-1575FEC10492}" dt="2023-09-06T17:18:07.775" v="2403" actId="1076"/>
        <pc:sldMkLst>
          <pc:docMk/>
          <pc:sldMk cId="3745634708" sldId="1367"/>
        </pc:sldMkLst>
        <pc:spChg chg="mod">
          <ac:chgData name="Ignas" userId="d2ada59b-dea7-413a-85ee-633868ad41c9" providerId="ADAL" clId="{1B187AF2-4003-42BC-BD0D-1575FEC10492}" dt="2023-09-06T17:17:57.508" v="2400" actId="1076"/>
          <ac:spMkLst>
            <pc:docMk/>
            <pc:sldMk cId="3745634708" sldId="1367"/>
            <ac:spMk id="8" creationId="{B953A06C-00CA-B37B-3526-D0133A5F2EF4}"/>
          </ac:spMkLst>
        </pc:spChg>
        <pc:spChg chg="mod">
          <ac:chgData name="Ignas" userId="d2ada59b-dea7-413a-85ee-633868ad41c9" providerId="ADAL" clId="{1B187AF2-4003-42BC-BD0D-1575FEC10492}" dt="2023-09-06T17:18:07.775" v="2403" actId="1076"/>
          <ac:spMkLst>
            <pc:docMk/>
            <pc:sldMk cId="3745634708" sldId="1367"/>
            <ac:spMk id="9" creationId="{3733A683-9909-88A6-3ECB-7B653F8F7D7F}"/>
          </ac:spMkLst>
        </pc:spChg>
        <pc:picChg chg="mod">
          <ac:chgData name="Ignas" userId="d2ada59b-dea7-413a-85ee-633868ad41c9" providerId="ADAL" clId="{1B187AF2-4003-42BC-BD0D-1575FEC10492}" dt="2023-09-06T15:07:54.970" v="121" actId="1076"/>
          <ac:picMkLst>
            <pc:docMk/>
            <pc:sldMk cId="3745634708" sldId="1367"/>
            <ac:picMk id="5" creationId="{17729DC7-7176-1C6F-4AB3-688954AF10E5}"/>
          </ac:picMkLst>
        </pc:picChg>
        <pc:picChg chg="mod">
          <ac:chgData name="Ignas" userId="d2ada59b-dea7-413a-85ee-633868ad41c9" providerId="ADAL" clId="{1B187AF2-4003-42BC-BD0D-1575FEC10492}" dt="2023-09-06T17:17:59.653" v="2401" actId="1076"/>
          <ac:picMkLst>
            <pc:docMk/>
            <pc:sldMk cId="3745634708" sldId="1367"/>
            <ac:picMk id="6" creationId="{9FCEE564-3753-2E38-22DC-62F3A495C327}"/>
          </ac:picMkLst>
        </pc:picChg>
        <pc:picChg chg="mod">
          <ac:chgData name="Ignas" userId="d2ada59b-dea7-413a-85ee-633868ad41c9" providerId="ADAL" clId="{1B187AF2-4003-42BC-BD0D-1575FEC10492}" dt="2023-09-06T17:17:54.798" v="2399" actId="1076"/>
          <ac:picMkLst>
            <pc:docMk/>
            <pc:sldMk cId="3745634708" sldId="1367"/>
            <ac:picMk id="10" creationId="{8031C3AC-D8E6-56FE-F8B7-067D0704C50C}"/>
          </ac:picMkLst>
        </pc:picChg>
      </pc:sldChg>
      <pc:sldChg chg="modSp mod">
        <pc:chgData name="Ignas" userId="d2ada59b-dea7-413a-85ee-633868ad41c9" providerId="ADAL" clId="{1B187AF2-4003-42BC-BD0D-1575FEC10492}" dt="2023-09-06T14:41:01.418" v="24" actId="20577"/>
        <pc:sldMkLst>
          <pc:docMk/>
          <pc:sldMk cId="2050059004" sldId="1439"/>
        </pc:sldMkLst>
        <pc:spChg chg="mod">
          <ac:chgData name="Ignas" userId="d2ada59b-dea7-413a-85ee-633868ad41c9" providerId="ADAL" clId="{1B187AF2-4003-42BC-BD0D-1575FEC10492}" dt="2023-09-06T14:41:01.418" v="24" actId="20577"/>
          <ac:spMkLst>
            <pc:docMk/>
            <pc:sldMk cId="2050059004" sldId="1439"/>
            <ac:spMk id="3" creationId="{B4B86DD1-22E0-E6F2-356D-1BD8AAE6F3CE}"/>
          </ac:spMkLst>
        </pc:spChg>
      </pc:sldChg>
      <pc:sldChg chg="modSp mod">
        <pc:chgData name="Ignas" userId="d2ada59b-dea7-413a-85ee-633868ad41c9" providerId="ADAL" clId="{1B187AF2-4003-42BC-BD0D-1575FEC10492}" dt="2023-09-06T14:43:05.508" v="25" actId="207"/>
        <pc:sldMkLst>
          <pc:docMk/>
          <pc:sldMk cId="1585630581" sldId="1444"/>
        </pc:sldMkLst>
        <pc:spChg chg="mod">
          <ac:chgData name="Ignas" userId="d2ada59b-dea7-413a-85ee-633868ad41c9" providerId="ADAL" clId="{1B187AF2-4003-42BC-BD0D-1575FEC10492}" dt="2023-09-06T14:43:05.508" v="25" actId="207"/>
          <ac:spMkLst>
            <pc:docMk/>
            <pc:sldMk cId="1585630581" sldId="1444"/>
            <ac:spMk id="3" creationId="{B4B86DD1-22E0-E6F2-356D-1BD8AAE6F3CE}"/>
          </ac:spMkLst>
        </pc:spChg>
      </pc:sldChg>
      <pc:sldChg chg="modSp mod">
        <pc:chgData name="Ignas" userId="d2ada59b-dea7-413a-85ee-633868ad41c9" providerId="ADAL" clId="{1B187AF2-4003-42BC-BD0D-1575FEC10492}" dt="2023-09-06T15:15:00.774" v="339" actId="6549"/>
        <pc:sldMkLst>
          <pc:docMk/>
          <pc:sldMk cId="412350753" sldId="1448"/>
        </pc:sldMkLst>
        <pc:spChg chg="mod">
          <ac:chgData name="Ignas" userId="d2ada59b-dea7-413a-85ee-633868ad41c9" providerId="ADAL" clId="{1B187AF2-4003-42BC-BD0D-1575FEC10492}" dt="2023-09-06T15:15:00.774" v="339" actId="6549"/>
          <ac:spMkLst>
            <pc:docMk/>
            <pc:sldMk cId="412350753" sldId="1448"/>
            <ac:spMk id="3" creationId="{B4B86DD1-22E0-E6F2-356D-1BD8AAE6F3CE}"/>
          </ac:spMkLst>
        </pc:spChg>
      </pc:sldChg>
      <pc:sldChg chg="modSp mod">
        <pc:chgData name="Ignas" userId="d2ada59b-dea7-413a-85ee-633868ad41c9" providerId="ADAL" clId="{1B187AF2-4003-42BC-BD0D-1575FEC10492}" dt="2023-09-06T15:06:10.325" v="116" actId="6549"/>
        <pc:sldMkLst>
          <pc:docMk/>
          <pc:sldMk cId="945395706" sldId="1456"/>
        </pc:sldMkLst>
        <pc:spChg chg="mod">
          <ac:chgData name="Ignas" userId="d2ada59b-dea7-413a-85ee-633868ad41c9" providerId="ADAL" clId="{1B187AF2-4003-42BC-BD0D-1575FEC10492}" dt="2023-09-06T15:06:10.325" v="116" actId="6549"/>
          <ac:spMkLst>
            <pc:docMk/>
            <pc:sldMk cId="945395706" sldId="1456"/>
            <ac:spMk id="3" creationId="{B4B86DD1-22E0-E6F2-356D-1BD8AAE6F3CE}"/>
          </ac:spMkLst>
        </pc:spChg>
      </pc:sldChg>
      <pc:sldChg chg="modSp mod">
        <pc:chgData name="Ignas" userId="d2ada59b-dea7-413a-85ee-633868ad41c9" providerId="ADAL" clId="{1B187AF2-4003-42BC-BD0D-1575FEC10492}" dt="2023-09-06T17:21:37.256" v="2434" actId="6549"/>
        <pc:sldMkLst>
          <pc:docMk/>
          <pc:sldMk cId="3816027097" sldId="1464"/>
        </pc:sldMkLst>
        <pc:spChg chg="mod">
          <ac:chgData name="Ignas" userId="d2ada59b-dea7-413a-85ee-633868ad41c9" providerId="ADAL" clId="{1B187AF2-4003-42BC-BD0D-1575FEC10492}" dt="2023-09-06T17:21:37.256" v="2434" actId="6549"/>
          <ac:spMkLst>
            <pc:docMk/>
            <pc:sldMk cId="3816027097" sldId="1464"/>
            <ac:spMk id="2" creationId="{7DA1A4F6-DAD5-7F09-3C2A-70F73009ABA3}"/>
          </ac:spMkLst>
        </pc:spChg>
        <pc:spChg chg="mod">
          <ac:chgData name="Ignas" userId="d2ada59b-dea7-413a-85ee-633868ad41c9" providerId="ADAL" clId="{1B187AF2-4003-42BC-BD0D-1575FEC10492}" dt="2023-09-06T15:13:35.324" v="171" actId="20577"/>
          <ac:spMkLst>
            <pc:docMk/>
            <pc:sldMk cId="3816027097" sldId="1464"/>
            <ac:spMk id="6" creationId="{1BBC6DE0-D834-A2B5-8367-0CA53437E5EB}"/>
          </ac:spMkLst>
        </pc:spChg>
      </pc:sldChg>
    </pc:docChg>
  </pc:docChgLst>
  <pc:docChgLst>
    <pc:chgData name="Juozas Debesyje" userId="c082c1d6-0fe8-4f46-81fb-cd3304011b65" providerId="ADAL" clId="{1AEC08A8-1112-4FCA-88ED-1F8B236194F5}"/>
    <pc:docChg chg="custSel modSld sldOrd">
      <pc:chgData name="Juozas Debesyje" userId="c082c1d6-0fe8-4f46-81fb-cd3304011b65" providerId="ADAL" clId="{1AEC08A8-1112-4FCA-88ED-1F8B236194F5}" dt="2023-09-06T15:11:30.427" v="149" actId="1038"/>
      <pc:docMkLst>
        <pc:docMk/>
      </pc:docMkLst>
      <pc:sldChg chg="modSp mod ord">
        <pc:chgData name="Juozas Debesyje" userId="c082c1d6-0fe8-4f46-81fb-cd3304011b65" providerId="ADAL" clId="{1AEC08A8-1112-4FCA-88ED-1F8B236194F5}" dt="2023-09-06T14:59:57.150" v="69"/>
        <pc:sldMkLst>
          <pc:docMk/>
          <pc:sldMk cId="2896705101" sldId="1349"/>
        </pc:sldMkLst>
        <pc:spChg chg="mod">
          <ac:chgData name="Juozas Debesyje" userId="c082c1d6-0fe8-4f46-81fb-cd3304011b65" providerId="ADAL" clId="{1AEC08A8-1112-4FCA-88ED-1F8B236194F5}" dt="2023-09-06T14:59:33.567" v="67" actId="20577"/>
          <ac:spMkLst>
            <pc:docMk/>
            <pc:sldMk cId="2896705101" sldId="1349"/>
            <ac:spMk id="2" creationId="{7DA1A4F6-DAD5-7F09-3C2A-70F73009ABA3}"/>
          </ac:spMkLst>
        </pc:spChg>
      </pc:sldChg>
      <pc:sldChg chg="addSp delSp modSp mod">
        <pc:chgData name="Juozas Debesyje" userId="c082c1d6-0fe8-4f46-81fb-cd3304011b65" providerId="ADAL" clId="{1AEC08A8-1112-4FCA-88ED-1F8B236194F5}" dt="2023-09-06T15:11:30.427" v="149" actId="1038"/>
        <pc:sldMkLst>
          <pc:docMk/>
          <pc:sldMk cId="3745634708" sldId="1367"/>
        </pc:sldMkLst>
        <pc:picChg chg="del">
          <ac:chgData name="Juozas Debesyje" userId="c082c1d6-0fe8-4f46-81fb-cd3304011b65" providerId="ADAL" clId="{1AEC08A8-1112-4FCA-88ED-1F8B236194F5}" dt="2023-09-06T15:10:39.658" v="70" actId="478"/>
          <ac:picMkLst>
            <pc:docMk/>
            <pc:sldMk cId="3745634708" sldId="1367"/>
            <ac:picMk id="5" creationId="{17729DC7-7176-1C6F-4AB3-688954AF10E5}"/>
          </ac:picMkLst>
        </pc:picChg>
        <pc:picChg chg="add mod">
          <ac:chgData name="Juozas Debesyje" userId="c082c1d6-0fe8-4f46-81fb-cd3304011b65" providerId="ADAL" clId="{1AEC08A8-1112-4FCA-88ED-1F8B236194F5}" dt="2023-09-06T15:11:30.427" v="149" actId="1038"/>
          <ac:picMkLst>
            <pc:docMk/>
            <pc:sldMk cId="3745634708" sldId="1367"/>
            <ac:picMk id="6" creationId="{9FCEE564-3753-2E38-22DC-62F3A495C327}"/>
          </ac:picMkLst>
        </pc:picChg>
      </pc:sldChg>
      <pc:sldChg chg="modSp mod">
        <pc:chgData name="Juozas Debesyje" userId="c082c1d6-0fe8-4f46-81fb-cd3304011b65" providerId="ADAL" clId="{1AEC08A8-1112-4FCA-88ED-1F8B236194F5}" dt="2023-09-06T14:59:18.670" v="63" actId="27918"/>
        <pc:sldMkLst>
          <pc:docMk/>
          <pc:sldMk cId="1585630581" sldId="1444"/>
        </pc:sldMkLst>
        <pc:spChg chg="mod">
          <ac:chgData name="Juozas Debesyje" userId="c082c1d6-0fe8-4f46-81fb-cd3304011b65" providerId="ADAL" clId="{1AEC08A8-1112-4FCA-88ED-1F8B236194F5}" dt="2023-09-06T14:55:44.887" v="28" actId="207"/>
          <ac:spMkLst>
            <pc:docMk/>
            <pc:sldMk cId="1585630581" sldId="1444"/>
            <ac:spMk id="3" creationId="{B4B86DD1-22E0-E6F2-356D-1BD8AAE6F3CE}"/>
          </ac:spMkLst>
        </pc:spChg>
      </pc:sldChg>
      <pc:sldChg chg="ord">
        <pc:chgData name="Juozas Debesyje" userId="c082c1d6-0fe8-4f46-81fb-cd3304011b65" providerId="ADAL" clId="{1AEC08A8-1112-4FCA-88ED-1F8B236194F5}" dt="2023-09-06T14:55:17.070" v="25"/>
        <pc:sldMkLst>
          <pc:docMk/>
          <pc:sldMk cId="3929774760" sldId="1446"/>
        </pc:sldMkLst>
      </pc:sldChg>
      <pc:sldChg chg="ord">
        <pc:chgData name="Juozas Debesyje" userId="c082c1d6-0fe8-4f46-81fb-cd3304011b65" providerId="ADAL" clId="{1AEC08A8-1112-4FCA-88ED-1F8B236194F5}" dt="2023-09-06T14:55:32.442" v="27"/>
        <pc:sldMkLst>
          <pc:docMk/>
          <pc:sldMk cId="1272886631" sldId="145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0226135554855162"/>
          <c:y val="6.5677174456420503E-2"/>
          <c:w val="0.29773864445144843"/>
          <c:h val="0.90581794574825569"/>
        </c:manualLayout>
      </c:layout>
      <c:barChart>
        <c:barDir val="bar"/>
        <c:grouping val="clustered"/>
        <c:varyColors val="0"/>
        <c:ser>
          <c:idx val="0"/>
          <c:order val="0"/>
          <c:tx>
            <c:strRef>
              <c:f>Sheet1!$B$1</c:f>
              <c:strCache>
                <c:ptCount val="1"/>
                <c:pt idx="0">
                  <c:v>Series 1</c:v>
                </c:pt>
              </c:strCache>
            </c:strRef>
          </c:tx>
          <c:spPr>
            <a:solidFill>
              <a:srgbClr val="BFBFBF"/>
            </a:solidFill>
            <a:ln>
              <a:noFill/>
            </a:ln>
            <a:effectLst/>
          </c:spPr>
          <c:invertIfNegative val="0"/>
          <c:dLbls>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80-428E-9946-B6F73E8CF4E3}"/>
                </c:ext>
              </c:extLst>
            </c:dLbl>
            <c:dLbl>
              <c:idx val="1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80-428E-9946-B6F73E8CF4E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Vyras</c:v>
                </c:pt>
                <c:pt idx="1">
                  <c:v>Moteris</c:v>
                </c:pt>
                <c:pt idx="3">
                  <c:v>18-25 m.</c:v>
                </c:pt>
                <c:pt idx="4">
                  <c:v>26-35 m.</c:v>
                </c:pt>
                <c:pt idx="5">
                  <c:v>36-45 m.</c:v>
                </c:pt>
                <c:pt idx="6">
                  <c:v>46-55 m.</c:v>
                </c:pt>
                <c:pt idx="7">
                  <c:v>56 m. ir daugiau</c:v>
                </c:pt>
                <c:pt idx="9">
                  <c:v>Aukštasis / neb. aukštasis</c:v>
                </c:pt>
                <c:pt idx="10">
                  <c:v>Aukštesnysis / vidurinis / spec. vidurinis</c:v>
                </c:pt>
                <c:pt idx="11">
                  <c:v>Nebaigtas vidurinis</c:v>
                </c:pt>
                <c:pt idx="13">
                  <c:v>Iki 300 Eur</c:v>
                </c:pt>
                <c:pt idx="14">
                  <c:v>301–500 Eur</c:v>
                </c:pt>
                <c:pt idx="15">
                  <c:v>501–700 Eur</c:v>
                </c:pt>
                <c:pt idx="16">
                  <c:v>700–1000 Eur</c:v>
                </c:pt>
                <c:pt idx="17">
                  <c:v>Daugiau nei 1000 Eur</c:v>
                </c:pt>
              </c:strCache>
            </c:strRef>
          </c:cat>
          <c:val>
            <c:numRef>
              <c:f>Sheet1!$B$2:$B$19</c:f>
              <c:numCache>
                <c:formatCode>###0.0</c:formatCode>
                <c:ptCount val="18"/>
                <c:pt idx="0">
                  <c:v>47</c:v>
                </c:pt>
                <c:pt idx="1">
                  <c:v>53</c:v>
                </c:pt>
                <c:pt idx="3">
                  <c:v>12</c:v>
                </c:pt>
                <c:pt idx="4">
                  <c:v>21</c:v>
                </c:pt>
                <c:pt idx="5">
                  <c:v>21</c:v>
                </c:pt>
                <c:pt idx="6">
                  <c:v>22</c:v>
                </c:pt>
                <c:pt idx="7">
                  <c:v>24</c:v>
                </c:pt>
                <c:pt idx="9">
                  <c:v>35</c:v>
                </c:pt>
                <c:pt idx="10">
                  <c:v>58</c:v>
                </c:pt>
                <c:pt idx="11">
                  <c:v>7</c:v>
                </c:pt>
                <c:pt idx="13">
                  <c:v>8</c:v>
                </c:pt>
                <c:pt idx="14">
                  <c:v>19</c:v>
                </c:pt>
                <c:pt idx="15">
                  <c:v>30</c:v>
                </c:pt>
                <c:pt idx="16">
                  <c:v>23</c:v>
                </c:pt>
                <c:pt idx="17">
                  <c:v>20</c:v>
                </c:pt>
              </c:numCache>
            </c:numRef>
          </c:val>
          <c:extLst>
            <c:ext xmlns:c16="http://schemas.microsoft.com/office/drawing/2014/chart" uri="{C3380CC4-5D6E-409C-BE32-E72D297353CC}">
              <c16:uniqueId val="{00000000-205E-4AA0-B413-7B84D1B2F127}"/>
            </c:ext>
          </c:extLst>
        </c:ser>
        <c:ser>
          <c:idx val="1"/>
          <c:order val="1"/>
          <c:tx>
            <c:strRef>
              <c:f>Sheet1!$C$1</c:f>
              <c:strCache>
                <c:ptCount val="1"/>
                <c:pt idx="0">
                  <c:v>Series 2</c:v>
                </c:pt>
              </c:strCache>
            </c:strRef>
          </c:tx>
          <c:spPr>
            <a:noFill/>
            <a:ln>
              <a:noFill/>
            </a:ln>
            <a:effectLst/>
          </c:spPr>
          <c:invertIfNegative val="0"/>
          <c:cat>
            <c:strRef>
              <c:f>Sheet1!$A$2:$A$19</c:f>
              <c:strCache>
                <c:ptCount val="18"/>
                <c:pt idx="0">
                  <c:v>Vyras</c:v>
                </c:pt>
                <c:pt idx="1">
                  <c:v>Moteris</c:v>
                </c:pt>
                <c:pt idx="3">
                  <c:v>18-25 m.</c:v>
                </c:pt>
                <c:pt idx="4">
                  <c:v>26-35 m.</c:v>
                </c:pt>
                <c:pt idx="5">
                  <c:v>36-45 m.</c:v>
                </c:pt>
                <c:pt idx="6">
                  <c:v>46-55 m.</c:v>
                </c:pt>
                <c:pt idx="7">
                  <c:v>56 m. ir daugiau</c:v>
                </c:pt>
                <c:pt idx="9">
                  <c:v>Aukštasis / neb. aukštasis</c:v>
                </c:pt>
                <c:pt idx="10">
                  <c:v>Aukštesnysis / vidurinis / spec. vidurinis</c:v>
                </c:pt>
                <c:pt idx="11">
                  <c:v>Nebaigtas vidurinis</c:v>
                </c:pt>
                <c:pt idx="13">
                  <c:v>Iki 300 Eur</c:v>
                </c:pt>
                <c:pt idx="14">
                  <c:v>301–500 Eur</c:v>
                </c:pt>
                <c:pt idx="15">
                  <c:v>501–700 Eur</c:v>
                </c:pt>
                <c:pt idx="16">
                  <c:v>700–1000 Eur</c:v>
                </c:pt>
                <c:pt idx="17">
                  <c:v>Daugiau nei 1000 Eur</c:v>
                </c:pt>
              </c:strCache>
            </c:strRef>
          </c:cat>
          <c:val>
            <c:numRef>
              <c:f>Sheet1!$C$2:$C$19</c:f>
              <c:numCache>
                <c:formatCode>General</c:formatCode>
                <c:ptCount val="18"/>
                <c:pt idx="0">
                  <c:v>100</c:v>
                </c:pt>
                <c:pt idx="7" formatCode="###0.0">
                  <c:v>100</c:v>
                </c:pt>
                <c:pt idx="11" formatCode="###0.0">
                  <c:v>100</c:v>
                </c:pt>
                <c:pt idx="17" formatCode="###0.0">
                  <c:v>100</c:v>
                </c:pt>
              </c:numCache>
            </c:numRef>
          </c:val>
          <c:extLst>
            <c:ext xmlns:c16="http://schemas.microsoft.com/office/drawing/2014/chart" uri="{C3380CC4-5D6E-409C-BE32-E72D297353CC}">
              <c16:uniqueId val="{00000001-205E-4AA0-B413-7B84D1B2F127}"/>
            </c:ext>
          </c:extLst>
        </c:ser>
        <c:dLbls>
          <c:showLegendKey val="0"/>
          <c:showVal val="0"/>
          <c:showCatName val="0"/>
          <c:showSerName val="0"/>
          <c:showPercent val="0"/>
          <c:showBubbleSize val="0"/>
        </c:dLbls>
        <c:gapWidth val="0"/>
        <c:overlap val="35"/>
        <c:axId val="492528512"/>
        <c:axId val="492529344"/>
      </c:barChart>
      <c:catAx>
        <c:axId val="492528512"/>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492529344"/>
        <c:crosses val="autoZero"/>
        <c:auto val="1"/>
        <c:lblAlgn val="ctr"/>
        <c:lblOffset val="100"/>
        <c:noMultiLvlLbl val="0"/>
      </c:catAx>
      <c:valAx>
        <c:axId val="492529344"/>
        <c:scaling>
          <c:orientation val="minMax"/>
          <c:max val="100"/>
        </c:scaling>
        <c:delete val="1"/>
        <c:axPos val="t"/>
        <c:numFmt formatCode="###0.0" sourceLinked="1"/>
        <c:majorTickMark val="out"/>
        <c:minorTickMark val="none"/>
        <c:tickLblPos val="nextTo"/>
        <c:crossAx val="49252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630737306382627"/>
          <c:y val="0.16561131772740778"/>
          <c:w val="0.43350532507602829"/>
          <c:h val="0.74766676842533364"/>
        </c:manualLayout>
      </c:layout>
      <c:barChart>
        <c:barDir val="bar"/>
        <c:grouping val="stacked"/>
        <c:varyColors val="0"/>
        <c:ser>
          <c:idx val="0"/>
          <c:order val="0"/>
          <c:tx>
            <c:strRef>
              <c:f>Sheet1!$B$1</c:f>
              <c:strCache>
                <c:ptCount val="1"/>
                <c:pt idx="0">
                  <c:v>Visiškai sutinku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Ukrainiečiai turėtų labiau stengtis adaptuotis ir integruotis Lietuvoje</c:v>
                </c:pt>
                <c:pt idx="1">
                  <c:v>Dauguma čia dirbančių ukrainiečių savo darbą atlieka taip pat gerai kaip ir lietuviai </c:v>
                </c:pt>
                <c:pt idx="2">
                  <c:v>Karo pabėgėliai iš Ukrainos yra pažeidžiami, todėl Lietuva turėtų jiems padėti</c:v>
                </c:pt>
                <c:pt idx="3">
                  <c:v>Dauguma ukrainiečių piktnaudžiauja savo padėtimi Lietuvoje</c:v>
                </c:pt>
                <c:pt idx="4">
                  <c:v>Ukrainiečiams suteikiama per daug lengvatų</c:v>
                </c:pt>
                <c:pt idx="5">
                  <c:v>Dauguma Ukrainos karo pabėgėlių įsidarbina, moka mokesčius ir prisideda prie Lietuvos ekonomikos stiprinimo</c:v>
                </c:pt>
                <c:pt idx="6">
                  <c:v>Dauguma ukrainiečių yra dėkingi už pagalbą ir savo dėkingumą aiškiai išreiškia</c:v>
                </c:pt>
                <c:pt idx="7">
                  <c:v>Ukrainiečiai praturtina Lietuvos kultūrą</c:v>
                </c:pt>
                <c:pt idx="8">
                  <c:v>Dauguma ukrainiečių puikiai pritampa Lietuvoje</c:v>
                </c:pt>
                <c:pt idx="9">
                  <c:v>Daugumos ukrainiečių požiūris į vaikų priežiūrą ir auklėjimą neatitinka mums priimtinų normų </c:v>
                </c:pt>
                <c:pt idx="10">
                  <c:v>Nenorėčiau, kad mano vaikai mokytųsi vienoje klasėje su ukrainiečių vaikais</c:v>
                </c:pt>
              </c:strCache>
            </c:strRef>
          </c:cat>
          <c:val>
            <c:numRef>
              <c:f>Sheet1!$B$2:$B$12</c:f>
              <c:numCache>
                <c:formatCode>General</c:formatCode>
                <c:ptCount val="11"/>
                <c:pt idx="0">
                  <c:v>36</c:v>
                </c:pt>
                <c:pt idx="1">
                  <c:v>20</c:v>
                </c:pt>
                <c:pt idx="2">
                  <c:v>19</c:v>
                </c:pt>
                <c:pt idx="3">
                  <c:v>18</c:v>
                </c:pt>
                <c:pt idx="4">
                  <c:v>18</c:v>
                </c:pt>
                <c:pt idx="5">
                  <c:v>16</c:v>
                </c:pt>
                <c:pt idx="6">
                  <c:v>15</c:v>
                </c:pt>
                <c:pt idx="7">
                  <c:v>13</c:v>
                </c:pt>
                <c:pt idx="8">
                  <c:v>11</c:v>
                </c:pt>
                <c:pt idx="9">
                  <c:v>8</c:v>
                </c:pt>
                <c:pt idx="10">
                  <c:v>5</c:v>
                </c:pt>
              </c:numCache>
            </c:numRef>
          </c:val>
          <c:extLst>
            <c:ext xmlns:c16="http://schemas.microsoft.com/office/drawing/2014/chart" uri="{C3380CC4-5D6E-409C-BE32-E72D297353CC}">
              <c16:uniqueId val="{00000000-5E12-484C-8EEB-6121F5973D0D}"/>
            </c:ext>
          </c:extLst>
        </c:ser>
        <c:ser>
          <c:idx val="1"/>
          <c:order val="1"/>
          <c:tx>
            <c:strRef>
              <c:f>Sheet1!$C$1</c:f>
              <c:strCache>
                <c:ptCount val="1"/>
                <c:pt idx="0">
                  <c:v>Greičiau sutinku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Ukrainiečiai turėtų labiau stengtis adaptuotis ir integruotis Lietuvoje</c:v>
                </c:pt>
                <c:pt idx="1">
                  <c:v>Dauguma čia dirbančių ukrainiečių savo darbą atlieka taip pat gerai kaip ir lietuviai </c:v>
                </c:pt>
                <c:pt idx="2">
                  <c:v>Karo pabėgėliai iš Ukrainos yra pažeidžiami, todėl Lietuva turėtų jiems padėti</c:v>
                </c:pt>
                <c:pt idx="3">
                  <c:v>Dauguma ukrainiečių piktnaudžiauja savo padėtimi Lietuvoje</c:v>
                </c:pt>
                <c:pt idx="4">
                  <c:v>Ukrainiečiams suteikiama per daug lengvatų</c:v>
                </c:pt>
                <c:pt idx="5">
                  <c:v>Dauguma Ukrainos karo pabėgėlių įsidarbina, moka mokesčius ir prisideda prie Lietuvos ekonomikos stiprinimo</c:v>
                </c:pt>
                <c:pt idx="6">
                  <c:v>Dauguma ukrainiečių yra dėkingi už pagalbą ir savo dėkingumą aiškiai išreiškia</c:v>
                </c:pt>
                <c:pt idx="7">
                  <c:v>Ukrainiečiai praturtina Lietuvos kultūrą</c:v>
                </c:pt>
                <c:pt idx="8">
                  <c:v>Dauguma ukrainiečių puikiai pritampa Lietuvoje</c:v>
                </c:pt>
                <c:pt idx="9">
                  <c:v>Daugumos ukrainiečių požiūris į vaikų priežiūrą ir auklėjimą neatitinka mums priimtinų normų </c:v>
                </c:pt>
                <c:pt idx="10">
                  <c:v>Nenorėčiau, kad mano vaikai mokytųsi vienoje klasėje su ukrainiečių vaikais</c:v>
                </c:pt>
              </c:strCache>
            </c:strRef>
          </c:cat>
          <c:val>
            <c:numRef>
              <c:f>Sheet1!$C$2:$C$12</c:f>
              <c:numCache>
                <c:formatCode>General</c:formatCode>
                <c:ptCount val="11"/>
                <c:pt idx="0">
                  <c:v>42</c:v>
                </c:pt>
                <c:pt idx="1">
                  <c:v>47</c:v>
                </c:pt>
                <c:pt idx="2">
                  <c:v>53</c:v>
                </c:pt>
                <c:pt idx="3">
                  <c:v>31</c:v>
                </c:pt>
                <c:pt idx="4">
                  <c:v>30</c:v>
                </c:pt>
                <c:pt idx="5">
                  <c:v>51</c:v>
                </c:pt>
                <c:pt idx="6">
                  <c:v>46</c:v>
                </c:pt>
                <c:pt idx="7">
                  <c:v>35</c:v>
                </c:pt>
                <c:pt idx="8">
                  <c:v>50</c:v>
                </c:pt>
                <c:pt idx="9">
                  <c:v>21</c:v>
                </c:pt>
                <c:pt idx="10">
                  <c:v>17</c:v>
                </c:pt>
              </c:numCache>
            </c:numRef>
          </c:val>
          <c:extLst>
            <c:ext xmlns:c16="http://schemas.microsoft.com/office/drawing/2014/chart" uri="{C3380CC4-5D6E-409C-BE32-E72D297353CC}">
              <c16:uniqueId val="{00000001-5E12-484C-8EEB-6121F5973D0D}"/>
            </c:ext>
          </c:extLst>
        </c:ser>
        <c:ser>
          <c:idx val="2"/>
          <c:order val="2"/>
          <c:tx>
            <c:strRef>
              <c:f>Sheet1!$D$1</c:f>
              <c:strCache>
                <c:ptCount val="1"/>
                <c:pt idx="0">
                  <c:v>Greičiau nesutinku</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Ukrainiečiai turėtų labiau stengtis adaptuotis ir integruotis Lietuvoje</c:v>
                </c:pt>
                <c:pt idx="1">
                  <c:v>Dauguma čia dirbančių ukrainiečių savo darbą atlieka taip pat gerai kaip ir lietuviai </c:v>
                </c:pt>
                <c:pt idx="2">
                  <c:v>Karo pabėgėliai iš Ukrainos yra pažeidžiami, todėl Lietuva turėtų jiems padėti</c:v>
                </c:pt>
                <c:pt idx="3">
                  <c:v>Dauguma ukrainiečių piktnaudžiauja savo padėtimi Lietuvoje</c:v>
                </c:pt>
                <c:pt idx="4">
                  <c:v>Ukrainiečiams suteikiama per daug lengvatų</c:v>
                </c:pt>
                <c:pt idx="5">
                  <c:v>Dauguma Ukrainos karo pabėgėlių įsidarbina, moka mokesčius ir prisideda prie Lietuvos ekonomikos stiprinimo</c:v>
                </c:pt>
                <c:pt idx="6">
                  <c:v>Dauguma ukrainiečių yra dėkingi už pagalbą ir savo dėkingumą aiškiai išreiškia</c:v>
                </c:pt>
                <c:pt idx="7">
                  <c:v>Ukrainiečiai praturtina Lietuvos kultūrą</c:v>
                </c:pt>
                <c:pt idx="8">
                  <c:v>Dauguma ukrainiečių puikiai pritampa Lietuvoje</c:v>
                </c:pt>
                <c:pt idx="9">
                  <c:v>Daugumos ukrainiečių požiūris į vaikų priežiūrą ir auklėjimą neatitinka mums priimtinų normų </c:v>
                </c:pt>
                <c:pt idx="10">
                  <c:v>Nenorėčiau, kad mano vaikai mokytųsi vienoje klasėje su ukrainiečių vaikais</c:v>
                </c:pt>
              </c:strCache>
            </c:strRef>
          </c:cat>
          <c:val>
            <c:numRef>
              <c:f>Sheet1!$D$2:$D$12</c:f>
              <c:numCache>
                <c:formatCode>General</c:formatCode>
                <c:ptCount val="11"/>
                <c:pt idx="0">
                  <c:v>14</c:v>
                </c:pt>
                <c:pt idx="1">
                  <c:v>18</c:v>
                </c:pt>
                <c:pt idx="2">
                  <c:v>16</c:v>
                </c:pt>
                <c:pt idx="3">
                  <c:v>32</c:v>
                </c:pt>
                <c:pt idx="4">
                  <c:v>30</c:v>
                </c:pt>
                <c:pt idx="5">
                  <c:v>19</c:v>
                </c:pt>
                <c:pt idx="6">
                  <c:v>23</c:v>
                </c:pt>
                <c:pt idx="7">
                  <c:v>26</c:v>
                </c:pt>
                <c:pt idx="8">
                  <c:v>24</c:v>
                </c:pt>
                <c:pt idx="9">
                  <c:v>32</c:v>
                </c:pt>
                <c:pt idx="10">
                  <c:v>25</c:v>
                </c:pt>
              </c:numCache>
            </c:numRef>
          </c:val>
          <c:extLst>
            <c:ext xmlns:c16="http://schemas.microsoft.com/office/drawing/2014/chart" uri="{C3380CC4-5D6E-409C-BE32-E72D297353CC}">
              <c16:uniqueId val="{00000002-5E12-484C-8EEB-6121F5973D0D}"/>
            </c:ext>
          </c:extLst>
        </c:ser>
        <c:ser>
          <c:idx val="3"/>
          <c:order val="3"/>
          <c:tx>
            <c:strRef>
              <c:f>Sheet1!$E$1</c:f>
              <c:strCache>
                <c:ptCount val="1"/>
                <c:pt idx="0">
                  <c:v>Visiškai nesutinku</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Ukrainiečiai turėtų labiau stengtis adaptuotis ir integruotis Lietuvoje</c:v>
                </c:pt>
                <c:pt idx="1">
                  <c:v>Dauguma čia dirbančių ukrainiečių savo darbą atlieka taip pat gerai kaip ir lietuviai </c:v>
                </c:pt>
                <c:pt idx="2">
                  <c:v>Karo pabėgėliai iš Ukrainos yra pažeidžiami, todėl Lietuva turėtų jiems padėti</c:v>
                </c:pt>
                <c:pt idx="3">
                  <c:v>Dauguma ukrainiečių piktnaudžiauja savo padėtimi Lietuvoje</c:v>
                </c:pt>
                <c:pt idx="4">
                  <c:v>Ukrainiečiams suteikiama per daug lengvatų</c:v>
                </c:pt>
                <c:pt idx="5">
                  <c:v>Dauguma Ukrainos karo pabėgėlių įsidarbina, moka mokesčius ir prisideda prie Lietuvos ekonomikos stiprinimo</c:v>
                </c:pt>
                <c:pt idx="6">
                  <c:v>Dauguma ukrainiečių yra dėkingi už pagalbą ir savo dėkingumą aiškiai išreiškia</c:v>
                </c:pt>
                <c:pt idx="7">
                  <c:v>Ukrainiečiai praturtina Lietuvos kultūrą</c:v>
                </c:pt>
                <c:pt idx="8">
                  <c:v>Dauguma ukrainiečių puikiai pritampa Lietuvoje</c:v>
                </c:pt>
                <c:pt idx="9">
                  <c:v>Daugumos ukrainiečių požiūris į vaikų priežiūrą ir auklėjimą neatitinka mums priimtinų normų </c:v>
                </c:pt>
                <c:pt idx="10">
                  <c:v>Nenorėčiau, kad mano vaikai mokytųsi vienoje klasėje su ukrainiečių vaikais</c:v>
                </c:pt>
              </c:strCache>
            </c:strRef>
          </c:cat>
          <c:val>
            <c:numRef>
              <c:f>Sheet1!$E$2:$E$12</c:f>
              <c:numCache>
                <c:formatCode>General</c:formatCode>
                <c:ptCount val="11"/>
                <c:pt idx="0">
                  <c:v>3</c:v>
                </c:pt>
                <c:pt idx="1">
                  <c:v>6</c:v>
                </c:pt>
                <c:pt idx="2">
                  <c:v>7</c:v>
                </c:pt>
                <c:pt idx="3">
                  <c:v>8</c:v>
                </c:pt>
                <c:pt idx="4">
                  <c:v>11</c:v>
                </c:pt>
                <c:pt idx="5">
                  <c:v>7</c:v>
                </c:pt>
                <c:pt idx="6">
                  <c:v>7</c:v>
                </c:pt>
                <c:pt idx="7">
                  <c:v>14</c:v>
                </c:pt>
                <c:pt idx="8">
                  <c:v>6</c:v>
                </c:pt>
                <c:pt idx="9">
                  <c:v>17</c:v>
                </c:pt>
                <c:pt idx="10">
                  <c:v>41</c:v>
                </c:pt>
              </c:numCache>
            </c:numRef>
          </c:val>
          <c:extLst>
            <c:ext xmlns:c16="http://schemas.microsoft.com/office/drawing/2014/chart" uri="{C3380CC4-5D6E-409C-BE32-E72D297353CC}">
              <c16:uniqueId val="{00000003-5E12-484C-8EEB-6121F5973D0D}"/>
            </c:ext>
          </c:extLst>
        </c:ser>
        <c:ser>
          <c:idx val="4"/>
          <c:order val="4"/>
          <c:tx>
            <c:strRef>
              <c:f>Sheet1!$F$1</c:f>
              <c:strCache>
                <c:ptCount val="1"/>
                <c:pt idx="0">
                  <c:v>Neturiu nuomonės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Ukrainiečiai turėtų labiau stengtis adaptuotis ir integruotis Lietuvoje</c:v>
                </c:pt>
                <c:pt idx="1">
                  <c:v>Dauguma čia dirbančių ukrainiečių savo darbą atlieka taip pat gerai kaip ir lietuviai </c:v>
                </c:pt>
                <c:pt idx="2">
                  <c:v>Karo pabėgėliai iš Ukrainos yra pažeidžiami, todėl Lietuva turėtų jiems padėti</c:v>
                </c:pt>
                <c:pt idx="3">
                  <c:v>Dauguma ukrainiečių piktnaudžiauja savo padėtimi Lietuvoje</c:v>
                </c:pt>
                <c:pt idx="4">
                  <c:v>Ukrainiečiams suteikiama per daug lengvatų</c:v>
                </c:pt>
                <c:pt idx="5">
                  <c:v>Dauguma Ukrainos karo pabėgėlių įsidarbina, moka mokesčius ir prisideda prie Lietuvos ekonomikos stiprinimo</c:v>
                </c:pt>
                <c:pt idx="6">
                  <c:v>Dauguma ukrainiečių yra dėkingi už pagalbą ir savo dėkingumą aiškiai išreiškia</c:v>
                </c:pt>
                <c:pt idx="7">
                  <c:v>Ukrainiečiai praturtina Lietuvos kultūrą</c:v>
                </c:pt>
                <c:pt idx="8">
                  <c:v>Dauguma ukrainiečių puikiai pritampa Lietuvoje</c:v>
                </c:pt>
                <c:pt idx="9">
                  <c:v>Daugumos ukrainiečių požiūris į vaikų priežiūrą ir auklėjimą neatitinka mums priimtinų normų </c:v>
                </c:pt>
                <c:pt idx="10">
                  <c:v>Nenorėčiau, kad mano vaikai mokytųsi vienoje klasėje su ukrainiečių vaikais</c:v>
                </c:pt>
              </c:strCache>
            </c:strRef>
          </c:cat>
          <c:val>
            <c:numRef>
              <c:f>Sheet1!$F$2:$F$12</c:f>
              <c:numCache>
                <c:formatCode>General</c:formatCode>
                <c:ptCount val="11"/>
                <c:pt idx="0">
                  <c:v>5</c:v>
                </c:pt>
                <c:pt idx="1">
                  <c:v>9</c:v>
                </c:pt>
                <c:pt idx="2">
                  <c:v>5</c:v>
                </c:pt>
                <c:pt idx="3">
                  <c:v>11</c:v>
                </c:pt>
                <c:pt idx="4">
                  <c:v>11</c:v>
                </c:pt>
                <c:pt idx="5">
                  <c:v>7</c:v>
                </c:pt>
                <c:pt idx="6">
                  <c:v>9</c:v>
                </c:pt>
                <c:pt idx="7">
                  <c:v>12</c:v>
                </c:pt>
                <c:pt idx="8">
                  <c:v>9</c:v>
                </c:pt>
                <c:pt idx="9">
                  <c:v>22</c:v>
                </c:pt>
                <c:pt idx="10">
                  <c:v>12</c:v>
                </c:pt>
              </c:numCache>
            </c:numRef>
          </c:val>
          <c:extLst>
            <c:ext xmlns:c16="http://schemas.microsoft.com/office/drawing/2014/chart" uri="{C3380CC4-5D6E-409C-BE32-E72D297353CC}">
              <c16:uniqueId val="{00000004-5E12-484C-8EEB-6121F5973D0D}"/>
            </c:ext>
          </c:extLst>
        </c:ser>
        <c:dLbls>
          <c:showLegendKey val="0"/>
          <c:showVal val="0"/>
          <c:showCatName val="0"/>
          <c:showSerName val="0"/>
          <c:showPercent val="0"/>
          <c:showBubbleSize val="0"/>
        </c:dLbls>
        <c:gapWidth val="100"/>
        <c:overlap val="100"/>
        <c:axId val="36313919"/>
        <c:axId val="36313503"/>
      </c:barChart>
      <c:catAx>
        <c:axId val="36313919"/>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en-US"/>
          </a:p>
        </c:txPr>
        <c:crossAx val="36313503"/>
        <c:crosses val="autoZero"/>
        <c:auto val="1"/>
        <c:lblAlgn val="ctr"/>
        <c:lblOffset val="100"/>
        <c:noMultiLvlLbl val="0"/>
      </c:catAx>
      <c:valAx>
        <c:axId val="36313503"/>
        <c:scaling>
          <c:orientation val="minMax"/>
          <c:max val="100"/>
        </c:scaling>
        <c:delete val="1"/>
        <c:axPos val="t"/>
        <c:numFmt formatCode="General" sourceLinked="1"/>
        <c:majorTickMark val="out"/>
        <c:minorTickMark val="none"/>
        <c:tickLblPos val="nextTo"/>
        <c:crossAx val="36313919"/>
        <c:crosses val="autoZero"/>
        <c:crossBetween val="between"/>
      </c:valAx>
      <c:spPr>
        <a:noFill/>
        <a:ln>
          <a:noFill/>
        </a:ln>
        <a:effectLst/>
      </c:spPr>
    </c:plotArea>
    <c:legend>
      <c:legendPos val="b"/>
      <c:layout>
        <c:manualLayout>
          <c:xMode val="edge"/>
          <c:yMode val="edge"/>
          <c:x val="0.30612352498479661"/>
          <c:y val="6.7374920511606068E-2"/>
          <c:w val="0.66837265142333824"/>
          <c:h val="5.228292695789929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4333214416872142"/>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a:lstStyle/>
                  <a:p>
                    <a:fld id="{6364943C-6D02-4F2C-8148-B3C8F230269D}" type="VALUE">
                      <a:rPr lang="en-US">
                        <a:solidFill>
                          <a:schemeClr val="tx1">
                            <a:lumMod val="75000"/>
                            <a:lumOff val="25000"/>
                          </a:schemeClr>
                        </a:solidFill>
                      </a:rPr>
                      <a:pPr/>
                      <a:t>[VALUE]</a:t>
                    </a:fld>
                    <a:endParaRPr lang="en-GB"/>
                  </a:p>
                </c:rich>
              </c:tx>
              <c:dLblPos val="inBase"/>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36</c:v>
                </c:pt>
                <c:pt idx="1">
                  <c:v>42</c:v>
                </c:pt>
                <c:pt idx="2">
                  <c:v>14</c:v>
                </c:pt>
                <c:pt idx="3">
                  <c:v>3</c:v>
                </c:pt>
                <c:pt idx="4">
                  <c:v>5</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44</c:v>
                </c:pt>
                <c:pt idx="1">
                  <c:v>38</c:v>
                </c:pt>
                <c:pt idx="2">
                  <c:v>66</c:v>
                </c:pt>
                <c:pt idx="3">
                  <c:v>77</c:v>
                </c:pt>
                <c:pt idx="4">
                  <c:v>75</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0794711715020196E-2"/>
                      <c:h val="9.8292665839172719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43</c:v>
                </c:pt>
                <c:pt idx="1">
                  <c:v>35</c:v>
                </c:pt>
                <c:pt idx="2">
                  <c:v>14</c:v>
                </c:pt>
                <c:pt idx="3">
                  <c:v>4</c:v>
                </c:pt>
                <c:pt idx="4">
                  <c:v>4</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25</c:v>
                </c:pt>
                <c:pt idx="1">
                  <c:v>33</c:v>
                </c:pt>
                <c:pt idx="2">
                  <c:v>54</c:v>
                </c:pt>
                <c:pt idx="3">
                  <c:v>64</c:v>
                </c:pt>
                <c:pt idx="4">
                  <c:v>64</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inBase"/>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34</c:v>
                </c:pt>
                <c:pt idx="1">
                  <c:v>44</c:v>
                </c:pt>
                <c:pt idx="2">
                  <c:v>14</c:v>
                </c:pt>
                <c:pt idx="3">
                  <c:v>3</c:v>
                </c:pt>
                <c:pt idx="4">
                  <c:v>5</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7264854939405072"/>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20</c:v>
                </c:pt>
                <c:pt idx="1">
                  <c:v>47</c:v>
                </c:pt>
                <c:pt idx="2">
                  <c:v>18</c:v>
                </c:pt>
                <c:pt idx="3">
                  <c:v>6</c:v>
                </c:pt>
                <c:pt idx="4">
                  <c:v>9</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60</c:v>
                </c:pt>
                <c:pt idx="1">
                  <c:v>33</c:v>
                </c:pt>
                <c:pt idx="2">
                  <c:v>62</c:v>
                </c:pt>
                <c:pt idx="3">
                  <c:v>74</c:v>
                </c:pt>
                <c:pt idx="4">
                  <c:v>71</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6124967210534599E-2"/>
                      <c:h val="9.8292807396733892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22</c:v>
                </c:pt>
                <c:pt idx="1">
                  <c:v>44</c:v>
                </c:pt>
                <c:pt idx="2">
                  <c:v>16</c:v>
                </c:pt>
                <c:pt idx="3">
                  <c:v>9</c:v>
                </c:pt>
                <c:pt idx="4">
                  <c:v>9</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46</c:v>
                </c:pt>
                <c:pt idx="1">
                  <c:v>24</c:v>
                </c:pt>
                <c:pt idx="2">
                  <c:v>52</c:v>
                </c:pt>
                <c:pt idx="3">
                  <c:v>59</c:v>
                </c:pt>
                <c:pt idx="4">
                  <c:v>59</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19</c:v>
                </c:pt>
                <c:pt idx="1">
                  <c:v>48</c:v>
                </c:pt>
                <c:pt idx="2">
                  <c:v>19</c:v>
                </c:pt>
                <c:pt idx="3">
                  <c:v>5</c:v>
                </c:pt>
                <c:pt idx="4">
                  <c:v>9</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4333214416872142"/>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19</c:v>
                </c:pt>
                <c:pt idx="1">
                  <c:v>53</c:v>
                </c:pt>
                <c:pt idx="2">
                  <c:v>16</c:v>
                </c:pt>
                <c:pt idx="3">
                  <c:v>7</c:v>
                </c:pt>
                <c:pt idx="4">
                  <c:v>5</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61</c:v>
                </c:pt>
                <c:pt idx="1">
                  <c:v>27</c:v>
                </c:pt>
                <c:pt idx="2">
                  <c:v>64</c:v>
                </c:pt>
                <c:pt idx="3">
                  <c:v>73</c:v>
                </c:pt>
                <c:pt idx="4">
                  <c:v>75</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0794711715020196E-2"/>
                      <c:h val="9.8292665839172719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19</c:v>
                </c:pt>
                <c:pt idx="1">
                  <c:v>52</c:v>
                </c:pt>
                <c:pt idx="2">
                  <c:v>13</c:v>
                </c:pt>
                <c:pt idx="3">
                  <c:v>11</c:v>
                </c:pt>
                <c:pt idx="4">
                  <c:v>5</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49</c:v>
                </c:pt>
                <c:pt idx="1">
                  <c:v>16</c:v>
                </c:pt>
                <c:pt idx="2">
                  <c:v>55</c:v>
                </c:pt>
                <c:pt idx="3">
                  <c:v>57</c:v>
                </c:pt>
                <c:pt idx="4">
                  <c:v>63</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no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19</c:v>
                </c:pt>
                <c:pt idx="1">
                  <c:v>53</c:v>
                </c:pt>
                <c:pt idx="2">
                  <c:v>18</c:v>
                </c:pt>
                <c:pt idx="3">
                  <c:v>5</c:v>
                </c:pt>
                <c:pt idx="4">
                  <c:v>5</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59535984470909187"/>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18</c:v>
                </c:pt>
                <c:pt idx="1">
                  <c:v>31</c:v>
                </c:pt>
                <c:pt idx="2">
                  <c:v>32</c:v>
                </c:pt>
                <c:pt idx="3">
                  <c:v>8</c:v>
                </c:pt>
                <c:pt idx="4">
                  <c:v>11</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62</c:v>
                </c:pt>
                <c:pt idx="1">
                  <c:v>49</c:v>
                </c:pt>
                <c:pt idx="2">
                  <c:v>48</c:v>
                </c:pt>
                <c:pt idx="3">
                  <c:v>72</c:v>
                </c:pt>
                <c:pt idx="4">
                  <c:v>69</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0794711715020196E-2"/>
                      <c:h val="9.8292665839172719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21</c:v>
                </c:pt>
                <c:pt idx="1">
                  <c:v>33</c:v>
                </c:pt>
                <c:pt idx="2">
                  <c:v>28</c:v>
                </c:pt>
                <c:pt idx="3">
                  <c:v>10</c:v>
                </c:pt>
                <c:pt idx="4">
                  <c:v>8</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47</c:v>
                </c:pt>
                <c:pt idx="1">
                  <c:v>35</c:v>
                </c:pt>
                <c:pt idx="2">
                  <c:v>40</c:v>
                </c:pt>
                <c:pt idx="3">
                  <c:v>58</c:v>
                </c:pt>
                <c:pt idx="4">
                  <c:v>60</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no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17</c:v>
                </c:pt>
                <c:pt idx="1">
                  <c:v>30</c:v>
                </c:pt>
                <c:pt idx="2">
                  <c:v>34</c:v>
                </c:pt>
                <c:pt idx="3">
                  <c:v>7</c:v>
                </c:pt>
                <c:pt idx="4">
                  <c:v>12</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58141902313624683"/>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18</c:v>
                </c:pt>
                <c:pt idx="1">
                  <c:v>30</c:v>
                </c:pt>
                <c:pt idx="2">
                  <c:v>30</c:v>
                </c:pt>
                <c:pt idx="3">
                  <c:v>11</c:v>
                </c:pt>
                <c:pt idx="4">
                  <c:v>11</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62</c:v>
                </c:pt>
                <c:pt idx="1">
                  <c:v>50</c:v>
                </c:pt>
                <c:pt idx="2">
                  <c:v>50</c:v>
                </c:pt>
                <c:pt idx="3">
                  <c:v>69</c:v>
                </c:pt>
                <c:pt idx="4">
                  <c:v>69</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3"/>
            <c:invertIfNegative val="0"/>
            <c:bubble3D val="0"/>
            <c:spPr>
              <a:solidFill>
                <a:schemeClr val="accent2"/>
              </a:solidFill>
              <a:ln w="19050">
                <a:noFill/>
              </a:ln>
              <a:effectLst/>
            </c:spPr>
            <c:extLst>
              <c:ext xmlns:c16="http://schemas.microsoft.com/office/drawing/2014/chart" uri="{C3380CC4-5D6E-409C-BE32-E72D297353CC}">
                <c16:uniqueId val="{00000010-F6B4-4A63-A8F0-282C63A99671}"/>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6124967210534599E-2"/>
                      <c:h val="9.8292807396733892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26</c:v>
                </c:pt>
                <c:pt idx="1">
                  <c:v>26</c:v>
                </c:pt>
                <c:pt idx="2">
                  <c:v>28</c:v>
                </c:pt>
                <c:pt idx="3">
                  <c:v>12</c:v>
                </c:pt>
                <c:pt idx="4">
                  <c:v>8</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42</c:v>
                </c:pt>
                <c:pt idx="1">
                  <c:v>42</c:v>
                </c:pt>
                <c:pt idx="2">
                  <c:v>40</c:v>
                </c:pt>
                <c:pt idx="3">
                  <c:v>56</c:v>
                </c:pt>
                <c:pt idx="4">
                  <c:v>60</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14</c:v>
                </c:pt>
                <c:pt idx="1">
                  <c:v>31</c:v>
                </c:pt>
                <c:pt idx="2">
                  <c:v>31</c:v>
                </c:pt>
                <c:pt idx="3">
                  <c:v>11</c:v>
                </c:pt>
                <c:pt idx="4">
                  <c:v>13</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3400420722035356"/>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16</c:v>
                </c:pt>
                <c:pt idx="1">
                  <c:v>51</c:v>
                </c:pt>
                <c:pt idx="2">
                  <c:v>19</c:v>
                </c:pt>
                <c:pt idx="3">
                  <c:v>7</c:v>
                </c:pt>
                <c:pt idx="4">
                  <c:v>7</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64</c:v>
                </c:pt>
                <c:pt idx="1">
                  <c:v>29</c:v>
                </c:pt>
                <c:pt idx="2">
                  <c:v>61</c:v>
                </c:pt>
                <c:pt idx="3">
                  <c:v>73</c:v>
                </c:pt>
                <c:pt idx="4">
                  <c:v>73</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0794711715020196E-2"/>
                      <c:h val="9.8292665839172719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19</c:v>
                </c:pt>
                <c:pt idx="1">
                  <c:v>45</c:v>
                </c:pt>
                <c:pt idx="2">
                  <c:v>19</c:v>
                </c:pt>
                <c:pt idx="3">
                  <c:v>9</c:v>
                </c:pt>
                <c:pt idx="4">
                  <c:v>8</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49</c:v>
                </c:pt>
                <c:pt idx="1">
                  <c:v>23</c:v>
                </c:pt>
                <c:pt idx="2">
                  <c:v>49</c:v>
                </c:pt>
                <c:pt idx="3">
                  <c:v>59</c:v>
                </c:pt>
                <c:pt idx="4">
                  <c:v>60</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14</c:v>
                </c:pt>
                <c:pt idx="1">
                  <c:v>53</c:v>
                </c:pt>
                <c:pt idx="2">
                  <c:v>20</c:v>
                </c:pt>
                <c:pt idx="3">
                  <c:v>6</c:v>
                </c:pt>
                <c:pt idx="4">
                  <c:v>7</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7469849430774886"/>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15</c:v>
                </c:pt>
                <c:pt idx="1">
                  <c:v>46</c:v>
                </c:pt>
                <c:pt idx="2">
                  <c:v>23</c:v>
                </c:pt>
                <c:pt idx="3">
                  <c:v>7</c:v>
                </c:pt>
                <c:pt idx="4">
                  <c:v>9</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65</c:v>
                </c:pt>
                <c:pt idx="1">
                  <c:v>34</c:v>
                </c:pt>
                <c:pt idx="2">
                  <c:v>57</c:v>
                </c:pt>
                <c:pt idx="3">
                  <c:v>73</c:v>
                </c:pt>
                <c:pt idx="4">
                  <c:v>71</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3"/>
            <c:invertIfNegative val="0"/>
            <c:bubble3D val="0"/>
            <c:spPr>
              <a:solidFill>
                <a:schemeClr val="accent2"/>
              </a:solidFill>
              <a:ln w="19050">
                <a:noFill/>
              </a:ln>
              <a:effectLst/>
            </c:spPr>
            <c:extLst>
              <c:ext xmlns:c16="http://schemas.microsoft.com/office/drawing/2014/chart" uri="{C3380CC4-5D6E-409C-BE32-E72D297353CC}">
                <c16:uniqueId val="{00000010-F6B4-4A63-A8F0-282C63A99671}"/>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6124967210534599E-2"/>
                      <c:h val="9.8292807396733892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16</c:v>
                </c:pt>
                <c:pt idx="1">
                  <c:v>45</c:v>
                </c:pt>
                <c:pt idx="2">
                  <c:v>21</c:v>
                </c:pt>
                <c:pt idx="3">
                  <c:v>9</c:v>
                </c:pt>
                <c:pt idx="4">
                  <c:v>9</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52</c:v>
                </c:pt>
                <c:pt idx="1">
                  <c:v>23</c:v>
                </c:pt>
                <c:pt idx="2">
                  <c:v>47</c:v>
                </c:pt>
                <c:pt idx="3">
                  <c:v>59</c:v>
                </c:pt>
                <c:pt idx="4">
                  <c:v>59</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no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15</c:v>
                </c:pt>
                <c:pt idx="1">
                  <c:v>47</c:v>
                </c:pt>
                <c:pt idx="2">
                  <c:v>23</c:v>
                </c:pt>
                <c:pt idx="3">
                  <c:v>6</c:v>
                </c:pt>
                <c:pt idx="4">
                  <c:v>9</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56471087560988409"/>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13</c:v>
                </c:pt>
                <c:pt idx="1">
                  <c:v>35</c:v>
                </c:pt>
                <c:pt idx="2">
                  <c:v>26</c:v>
                </c:pt>
                <c:pt idx="3">
                  <c:v>14</c:v>
                </c:pt>
                <c:pt idx="4">
                  <c:v>12</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67</c:v>
                </c:pt>
                <c:pt idx="1">
                  <c:v>45</c:v>
                </c:pt>
                <c:pt idx="2">
                  <c:v>54</c:v>
                </c:pt>
                <c:pt idx="3">
                  <c:v>66</c:v>
                </c:pt>
                <c:pt idx="4">
                  <c:v>68</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3"/>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0-F6B4-4A63-A8F0-282C63A99671}"/>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6124967210534599E-2"/>
                      <c:h val="9.8292807396733892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15</c:v>
                </c:pt>
                <c:pt idx="1">
                  <c:v>34</c:v>
                </c:pt>
                <c:pt idx="2">
                  <c:v>23</c:v>
                </c:pt>
                <c:pt idx="3">
                  <c:v>20</c:v>
                </c:pt>
                <c:pt idx="4">
                  <c:v>8</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53</c:v>
                </c:pt>
                <c:pt idx="1">
                  <c:v>34</c:v>
                </c:pt>
                <c:pt idx="2">
                  <c:v>45</c:v>
                </c:pt>
                <c:pt idx="3">
                  <c:v>48</c:v>
                </c:pt>
                <c:pt idx="4">
                  <c:v>60</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no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13</c:v>
                </c:pt>
                <c:pt idx="1">
                  <c:v>35</c:v>
                </c:pt>
                <c:pt idx="2">
                  <c:v>26</c:v>
                </c:pt>
                <c:pt idx="3">
                  <c:v>12</c:v>
                </c:pt>
                <c:pt idx="4">
                  <c:v>14</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7264854939405072"/>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11</c:v>
                </c:pt>
                <c:pt idx="1">
                  <c:v>50</c:v>
                </c:pt>
                <c:pt idx="2">
                  <c:v>24</c:v>
                </c:pt>
                <c:pt idx="3">
                  <c:v>6</c:v>
                </c:pt>
                <c:pt idx="4">
                  <c:v>9</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69</c:v>
                </c:pt>
                <c:pt idx="1">
                  <c:v>30</c:v>
                </c:pt>
                <c:pt idx="2">
                  <c:v>56</c:v>
                </c:pt>
                <c:pt idx="3">
                  <c:v>74</c:v>
                </c:pt>
                <c:pt idx="4">
                  <c:v>71</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6124967210534599E-2"/>
                      <c:h val="9.8292807396733892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14</c:v>
                </c:pt>
                <c:pt idx="1">
                  <c:v>44</c:v>
                </c:pt>
                <c:pt idx="2">
                  <c:v>23</c:v>
                </c:pt>
                <c:pt idx="3">
                  <c:v>11</c:v>
                </c:pt>
                <c:pt idx="4">
                  <c:v>8</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54</c:v>
                </c:pt>
                <c:pt idx="1">
                  <c:v>24</c:v>
                </c:pt>
                <c:pt idx="2">
                  <c:v>45</c:v>
                </c:pt>
                <c:pt idx="3">
                  <c:v>57</c:v>
                </c:pt>
                <c:pt idx="4">
                  <c:v>60</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10</c:v>
                </c:pt>
                <c:pt idx="1">
                  <c:v>51</c:v>
                </c:pt>
                <c:pt idx="2">
                  <c:v>25</c:v>
                </c:pt>
                <c:pt idx="3">
                  <c:v>5</c:v>
                </c:pt>
                <c:pt idx="4">
                  <c:v>9</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95354057953533"/>
          <c:y val="6.8313528955922742E-2"/>
          <c:w val="0.30308668873413785"/>
          <c:h val="0.90581794574825569"/>
        </c:manualLayout>
      </c:layout>
      <c:barChart>
        <c:barDir val="bar"/>
        <c:grouping val="clustered"/>
        <c:varyColors val="0"/>
        <c:ser>
          <c:idx val="0"/>
          <c:order val="0"/>
          <c:tx>
            <c:strRef>
              <c:f>Sheet1!$B$1</c:f>
              <c:strCache>
                <c:ptCount val="1"/>
                <c:pt idx="0">
                  <c:v>Series 1</c:v>
                </c:pt>
              </c:strCache>
            </c:strRef>
          </c:tx>
          <c:spPr>
            <a:solidFill>
              <a:srgbClr val="BFBFBF"/>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9E-4D0C-9FA5-26E158072367}"/>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9E-4D0C-9FA5-26E158072367}"/>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9E-4D0C-9FA5-26E158072367}"/>
                </c:ext>
              </c:extLst>
            </c:dLbl>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9E-4D0C-9FA5-26E158072367}"/>
                </c:ext>
              </c:extLst>
            </c:dLbl>
            <c:dLbl>
              <c:idx val="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9E-4D0C-9FA5-26E158072367}"/>
                </c:ext>
              </c:extLst>
            </c:dLbl>
            <c:dLbl>
              <c:idx val="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9E-4D0C-9FA5-26E158072367}"/>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99E-4D0C-9FA5-26E158072367}"/>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9E-4D0C-9FA5-26E158072367}"/>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9E-4D0C-9FA5-26E158072367}"/>
                </c:ext>
              </c:extLst>
            </c:dLbl>
            <c:dLbl>
              <c:idx val="1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9E-4D0C-9FA5-26E15807236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Aukščiausio, vidutinio lygio vadovas (-ė)</c:v>
                </c:pt>
                <c:pt idx="1">
                  <c:v>Specialistas (-ė), tarnautojas (-a)</c:v>
                </c:pt>
                <c:pt idx="2">
                  <c:v>Darbininkas (-ė), techninis darbuotojas (-a)</c:v>
                </c:pt>
                <c:pt idx="3">
                  <c:v>Smulkus verslininkas (-ė)</c:v>
                </c:pt>
                <c:pt idx="4">
                  <c:v>Ūkininkas (-ė)</c:v>
                </c:pt>
                <c:pt idx="5">
                  <c:v>Bedarbis (-ė)</c:v>
                </c:pt>
                <c:pt idx="6">
                  <c:v>Pensininkas (-ė)</c:v>
                </c:pt>
                <c:pt idx="7">
                  <c:v>Studentas (-ė), moksleivis (-ė)</c:v>
                </c:pt>
                <c:pt idx="8">
                  <c:v>Namų šeimininkė</c:v>
                </c:pt>
                <c:pt idx="10">
                  <c:v>Lietuvių</c:v>
                </c:pt>
                <c:pt idx="11">
                  <c:v>Rusų</c:v>
                </c:pt>
                <c:pt idx="12">
                  <c:v>Lenkų</c:v>
                </c:pt>
                <c:pt idx="13">
                  <c:v>Kita</c:v>
                </c:pt>
                <c:pt idx="15">
                  <c:v>Didieji miestai</c:v>
                </c:pt>
                <c:pt idx="16">
                  <c:v>Kitas miestas, rajono centras</c:v>
                </c:pt>
                <c:pt idx="17">
                  <c:v>Kaimo vietovė</c:v>
                </c:pt>
              </c:strCache>
            </c:strRef>
          </c:cat>
          <c:val>
            <c:numRef>
              <c:f>Sheet1!$B$2:$B$19</c:f>
              <c:numCache>
                <c:formatCode>###0.0</c:formatCode>
                <c:ptCount val="18"/>
                <c:pt idx="0">
                  <c:v>5</c:v>
                </c:pt>
                <c:pt idx="1">
                  <c:v>38</c:v>
                </c:pt>
                <c:pt idx="2">
                  <c:v>31</c:v>
                </c:pt>
                <c:pt idx="3">
                  <c:v>5</c:v>
                </c:pt>
                <c:pt idx="4">
                  <c:v>2</c:v>
                </c:pt>
                <c:pt idx="5">
                  <c:v>7</c:v>
                </c:pt>
                <c:pt idx="6">
                  <c:v>5</c:v>
                </c:pt>
                <c:pt idx="7">
                  <c:v>4</c:v>
                </c:pt>
                <c:pt idx="8">
                  <c:v>3</c:v>
                </c:pt>
                <c:pt idx="10">
                  <c:v>84</c:v>
                </c:pt>
                <c:pt idx="11">
                  <c:v>7</c:v>
                </c:pt>
                <c:pt idx="12">
                  <c:v>6</c:v>
                </c:pt>
                <c:pt idx="13" formatCode="General">
                  <c:v>3</c:v>
                </c:pt>
                <c:pt idx="15">
                  <c:v>46</c:v>
                </c:pt>
                <c:pt idx="16">
                  <c:v>26</c:v>
                </c:pt>
                <c:pt idx="17">
                  <c:v>28</c:v>
                </c:pt>
              </c:numCache>
            </c:numRef>
          </c:val>
          <c:extLst>
            <c:ext xmlns:c16="http://schemas.microsoft.com/office/drawing/2014/chart" uri="{C3380CC4-5D6E-409C-BE32-E72D297353CC}">
              <c16:uniqueId val="{00000000-80BE-4C5F-A235-7C616349500D}"/>
            </c:ext>
          </c:extLst>
        </c:ser>
        <c:ser>
          <c:idx val="1"/>
          <c:order val="1"/>
          <c:tx>
            <c:strRef>
              <c:f>Sheet1!$C$1</c:f>
              <c:strCache>
                <c:ptCount val="1"/>
                <c:pt idx="0">
                  <c:v>Series 2</c:v>
                </c:pt>
              </c:strCache>
            </c:strRef>
          </c:tx>
          <c:spPr>
            <a:noFill/>
            <a:ln>
              <a:noFill/>
            </a:ln>
            <a:effectLst/>
          </c:spPr>
          <c:invertIfNegative val="0"/>
          <c:cat>
            <c:strRef>
              <c:f>Sheet1!$A$2:$A$19</c:f>
              <c:strCache>
                <c:ptCount val="18"/>
                <c:pt idx="0">
                  <c:v>Aukščiausio, vidutinio lygio vadovas (-ė)</c:v>
                </c:pt>
                <c:pt idx="1">
                  <c:v>Specialistas (-ė), tarnautojas (-a)</c:v>
                </c:pt>
                <c:pt idx="2">
                  <c:v>Darbininkas (-ė), techninis darbuotojas (-a)</c:v>
                </c:pt>
                <c:pt idx="3">
                  <c:v>Smulkus verslininkas (-ė)</c:v>
                </c:pt>
                <c:pt idx="4">
                  <c:v>Ūkininkas (-ė)</c:v>
                </c:pt>
                <c:pt idx="5">
                  <c:v>Bedarbis (-ė)</c:v>
                </c:pt>
                <c:pt idx="6">
                  <c:v>Pensininkas (-ė)</c:v>
                </c:pt>
                <c:pt idx="7">
                  <c:v>Studentas (-ė), moksleivis (-ė)</c:v>
                </c:pt>
                <c:pt idx="8">
                  <c:v>Namų šeimininkė</c:v>
                </c:pt>
                <c:pt idx="10">
                  <c:v>Lietuvių</c:v>
                </c:pt>
                <c:pt idx="11">
                  <c:v>Rusų</c:v>
                </c:pt>
                <c:pt idx="12">
                  <c:v>Lenkų</c:v>
                </c:pt>
                <c:pt idx="13">
                  <c:v>Kita</c:v>
                </c:pt>
                <c:pt idx="15">
                  <c:v>Didieji miestai</c:v>
                </c:pt>
                <c:pt idx="16">
                  <c:v>Kitas miestas, rajono centras</c:v>
                </c:pt>
                <c:pt idx="17">
                  <c:v>Kaimo vietovė</c:v>
                </c:pt>
              </c:strCache>
            </c:strRef>
          </c:cat>
          <c:val>
            <c:numRef>
              <c:f>Sheet1!$C$2:$C$19</c:f>
              <c:numCache>
                <c:formatCode>General</c:formatCode>
                <c:ptCount val="18"/>
                <c:pt idx="0">
                  <c:v>100</c:v>
                </c:pt>
                <c:pt idx="8" formatCode="###0.0">
                  <c:v>100</c:v>
                </c:pt>
                <c:pt idx="13" formatCode="###0.0">
                  <c:v>100</c:v>
                </c:pt>
                <c:pt idx="17" formatCode="###0.0">
                  <c:v>100</c:v>
                </c:pt>
              </c:numCache>
            </c:numRef>
          </c:val>
          <c:extLst>
            <c:ext xmlns:c16="http://schemas.microsoft.com/office/drawing/2014/chart" uri="{C3380CC4-5D6E-409C-BE32-E72D297353CC}">
              <c16:uniqueId val="{00000001-80BE-4C5F-A235-7C616349500D}"/>
            </c:ext>
          </c:extLst>
        </c:ser>
        <c:dLbls>
          <c:showLegendKey val="0"/>
          <c:showVal val="0"/>
          <c:showCatName val="0"/>
          <c:showSerName val="0"/>
          <c:showPercent val="0"/>
          <c:showBubbleSize val="0"/>
        </c:dLbls>
        <c:gapWidth val="0"/>
        <c:overlap val="35"/>
        <c:axId val="492528512"/>
        <c:axId val="492529344"/>
      </c:barChart>
      <c:catAx>
        <c:axId val="492528512"/>
        <c:scaling>
          <c:orientation val="maxMin"/>
        </c:scaling>
        <c:delete val="0"/>
        <c:axPos val="l"/>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492529344"/>
        <c:crosses val="autoZero"/>
        <c:auto val="1"/>
        <c:lblAlgn val="ctr"/>
        <c:lblOffset val="100"/>
        <c:noMultiLvlLbl val="0"/>
      </c:catAx>
      <c:valAx>
        <c:axId val="492529344"/>
        <c:scaling>
          <c:orientation val="minMax"/>
          <c:max val="100"/>
        </c:scaling>
        <c:delete val="1"/>
        <c:axPos val="t"/>
        <c:numFmt formatCode="###0.0" sourceLinked="1"/>
        <c:majorTickMark val="out"/>
        <c:minorTickMark val="none"/>
        <c:tickLblPos val="nextTo"/>
        <c:crossAx val="49252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59535984470909187"/>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8</c:v>
                </c:pt>
                <c:pt idx="1">
                  <c:v>21</c:v>
                </c:pt>
                <c:pt idx="2">
                  <c:v>32</c:v>
                </c:pt>
                <c:pt idx="3">
                  <c:v>17</c:v>
                </c:pt>
                <c:pt idx="4">
                  <c:v>22</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72</c:v>
                </c:pt>
                <c:pt idx="1">
                  <c:v>59</c:v>
                </c:pt>
                <c:pt idx="2">
                  <c:v>48</c:v>
                </c:pt>
                <c:pt idx="3">
                  <c:v>63</c:v>
                </c:pt>
                <c:pt idx="4">
                  <c:v>58</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6124967210534599E-2"/>
                      <c:h val="9.8292807396733892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11</c:v>
                </c:pt>
                <c:pt idx="1">
                  <c:v>22</c:v>
                </c:pt>
                <c:pt idx="2">
                  <c:v>31</c:v>
                </c:pt>
                <c:pt idx="3">
                  <c:v>21</c:v>
                </c:pt>
                <c:pt idx="4">
                  <c:v>15</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57</c:v>
                </c:pt>
                <c:pt idx="1">
                  <c:v>46</c:v>
                </c:pt>
                <c:pt idx="2">
                  <c:v>37</c:v>
                </c:pt>
                <c:pt idx="3">
                  <c:v>47</c:v>
                </c:pt>
                <c:pt idx="4">
                  <c:v>53</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no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8.928734390009605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7</c:v>
                </c:pt>
                <c:pt idx="1">
                  <c:v>21</c:v>
                </c:pt>
                <c:pt idx="2">
                  <c:v>32</c:v>
                </c:pt>
                <c:pt idx="3">
                  <c:v>15</c:v>
                </c:pt>
                <c:pt idx="4">
                  <c:v>25</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55138523687109797"/>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Sheet1!$B$2:$B$6</c:f>
              <c:numCache>
                <c:formatCode>General</c:formatCode>
                <c:ptCount val="5"/>
                <c:pt idx="0">
                  <c:v>5</c:v>
                </c:pt>
                <c:pt idx="1">
                  <c:v>17</c:v>
                </c:pt>
                <c:pt idx="2">
                  <c:v>25</c:v>
                </c:pt>
                <c:pt idx="3">
                  <c:v>41</c:v>
                </c:pt>
                <c:pt idx="4">
                  <c:v>12</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Sheet1!$C$2:$C$6</c:f>
              <c:numCache>
                <c:formatCode>General</c:formatCode>
                <c:ptCount val="5"/>
                <c:pt idx="0">
                  <c:v>75</c:v>
                </c:pt>
                <c:pt idx="1">
                  <c:v>63</c:v>
                </c:pt>
                <c:pt idx="2">
                  <c:v>55</c:v>
                </c:pt>
                <c:pt idx="3">
                  <c:v>39</c:v>
                </c:pt>
                <c:pt idx="4">
                  <c:v>68</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0794711715020196E-2"/>
                      <c:h val="9.8292665839172719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Sheet1!$D$2:$D$6</c:f>
              <c:numCache>
                <c:formatCode>General</c:formatCode>
                <c:ptCount val="5"/>
                <c:pt idx="0">
                  <c:v>6</c:v>
                </c:pt>
                <c:pt idx="1">
                  <c:v>18</c:v>
                </c:pt>
                <c:pt idx="2">
                  <c:v>24</c:v>
                </c:pt>
                <c:pt idx="3">
                  <c:v>44</c:v>
                </c:pt>
                <c:pt idx="4">
                  <c:v>9</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Sheet1!$A$2:$A$6</c:f>
              <c:strCache>
                <c:ptCount val="5"/>
                <c:pt idx="0">
                  <c:v>Visiškai sutinku</c:v>
                </c:pt>
                <c:pt idx="1">
                  <c:v>Greičiau sutinku</c:v>
                </c:pt>
                <c:pt idx="2">
                  <c:v>Greičiau nesutinku</c:v>
                </c:pt>
                <c:pt idx="3">
                  <c:v>Visiškai nesutinku</c:v>
                </c:pt>
                <c:pt idx="4">
                  <c:v>Neturiu nuomonės</c:v>
                </c:pt>
              </c:strCache>
            </c:strRef>
          </c:cat>
          <c:val>
            <c:numRef>
              <c:f>Sheet1!$E$2:$E$6</c:f>
              <c:numCache>
                <c:formatCode>General</c:formatCode>
                <c:ptCount val="5"/>
                <c:pt idx="0">
                  <c:v>62</c:v>
                </c:pt>
                <c:pt idx="1">
                  <c:v>50</c:v>
                </c:pt>
                <c:pt idx="2">
                  <c:v>44</c:v>
                </c:pt>
                <c:pt idx="3">
                  <c:v>24</c:v>
                </c:pt>
                <c:pt idx="4">
                  <c:v>59</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no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Visiškai sutinku</c:v>
                </c:pt>
                <c:pt idx="1">
                  <c:v>Greičiau sutinku</c:v>
                </c:pt>
                <c:pt idx="2">
                  <c:v>Greičiau nesutinku</c:v>
                </c:pt>
                <c:pt idx="3">
                  <c:v>Visiškai nesutinku</c:v>
                </c:pt>
                <c:pt idx="4">
                  <c:v>Neturiu nuomonės</c:v>
                </c:pt>
              </c:strCache>
            </c:strRef>
          </c:cat>
          <c:val>
            <c:numRef>
              <c:f>Sheet1!$F$2:$F$6</c:f>
              <c:numCache>
                <c:formatCode>General</c:formatCode>
                <c:ptCount val="5"/>
                <c:pt idx="0">
                  <c:v>5</c:v>
                </c:pt>
                <c:pt idx="1">
                  <c:v>16</c:v>
                </c:pt>
                <c:pt idx="2">
                  <c:v>25</c:v>
                </c:pt>
                <c:pt idx="3">
                  <c:v>40</c:v>
                </c:pt>
                <c:pt idx="4">
                  <c:v>14</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8286255557069658"/>
          <c:w val="0.34804870219235368"/>
          <c:h val="0.68957663300235961"/>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E2AC-4D20-B075-94155A0F1C0E}"/>
              </c:ext>
            </c:extLst>
          </c:dPt>
          <c:dPt>
            <c:idx val="1"/>
            <c:bubble3D val="0"/>
            <c:spPr>
              <a:solidFill>
                <a:schemeClr val="accent2"/>
              </a:solidFill>
              <a:ln>
                <a:noFill/>
              </a:ln>
              <a:effectLst/>
            </c:spPr>
            <c:extLst>
              <c:ext xmlns:c16="http://schemas.microsoft.com/office/drawing/2014/chart" uri="{C3380CC4-5D6E-409C-BE32-E72D297353CC}">
                <c16:uniqueId val="{00000003-E2AC-4D20-B075-94155A0F1C0E}"/>
              </c:ext>
            </c:extLst>
          </c:dPt>
          <c:dPt>
            <c:idx val="2"/>
            <c:bubble3D val="0"/>
            <c:spPr>
              <a:solidFill>
                <a:srgbClr val="CCCCCC"/>
              </a:solidFill>
              <a:ln>
                <a:noFill/>
              </a:ln>
              <a:effectLst/>
            </c:spPr>
            <c:extLst>
              <c:ext xmlns:c16="http://schemas.microsoft.com/office/drawing/2014/chart" uri="{C3380CC4-5D6E-409C-BE32-E72D297353CC}">
                <c16:uniqueId val="{00000005-E2AC-4D20-B075-94155A0F1C0E}"/>
              </c:ext>
            </c:extLst>
          </c:dPt>
          <c:dLbls>
            <c:dLbl>
              <c:idx val="0"/>
              <c:layout>
                <c:manualLayout>
                  <c:x val="8.3050083588356138E-2"/>
                  <c:y val="-0.10024420881364825"/>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6281933551038411"/>
                      <c:h val="0.17032937196275855"/>
                    </c:manualLayout>
                  </c15:layout>
                  <c15:dlblFieldTable/>
                  <c15:showDataLabelsRange val="1"/>
                </c:ext>
                <c:ext xmlns:c16="http://schemas.microsoft.com/office/drawing/2014/chart" uri="{C3380CC4-5D6E-409C-BE32-E72D297353CC}">
                  <c16:uniqueId val="{00000001-E2AC-4D20-B075-94155A0F1C0E}"/>
                </c:ext>
              </c:extLst>
            </c:dLbl>
            <c:dLbl>
              <c:idx val="1"/>
              <c:layout>
                <c:manualLayout>
                  <c:x val="-0.24135968151743861"/>
                  <c:y val="-4.5025711853067051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28530526912399584"/>
                      <c:h val="0.31642356781546072"/>
                    </c:manualLayout>
                  </c15:layout>
                  <c15:dlblFieldTable/>
                  <c15:showDataLabelsRange val="1"/>
                </c:ext>
                <c:ext xmlns:c16="http://schemas.microsoft.com/office/drawing/2014/chart" uri="{C3380CC4-5D6E-409C-BE32-E72D297353CC}">
                  <c16:uniqueId val="{00000003-E2AC-4D20-B075-94155A0F1C0E}"/>
                </c:ext>
              </c:extLst>
            </c:dLbl>
            <c:dLbl>
              <c:idx val="2"/>
              <c:layout>
                <c:manualLayout>
                  <c:x val="-1.7239912609411212E-2"/>
                  <c:y val="-0.14150740413254387"/>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7677550757091626"/>
                      <c:h val="0.17624991162991324"/>
                    </c:manualLayout>
                  </c15:layout>
                  <c15:dlblFieldTable/>
                  <c15:showDataLabelsRange val="1"/>
                </c:ext>
                <c:ext xmlns:c16="http://schemas.microsoft.com/office/drawing/2014/chart" uri="{C3380CC4-5D6E-409C-BE32-E72D297353CC}">
                  <c16:uniqueId val="{00000005-E2AC-4D20-B075-94155A0F1C0E}"/>
                </c:ext>
              </c:extLst>
            </c:dLbl>
            <c:spPr>
              <a:noFill/>
              <a:ln>
                <a:noFill/>
              </a:ln>
              <a:effectLst/>
            </c:spPr>
            <c:txPr>
              <a:bodyPr rot="0" spcFirstLastPara="1" vertOverflow="ellipsis" vert="horz" wrap="square" anchor="ctr" anchorCtr="0"/>
              <a:lstStyle/>
              <a:p>
                <a:pPr algn="ctr" rtl="0">
                  <a:defRPr lang="en-US" sz="1200" b="0" i="0" u="none" strike="noStrike" kern="1200" baseline="0">
                    <a:solidFill>
                      <a:schemeClr val="tx1">
                        <a:lumMod val="50000"/>
                        <a:lumOff val="50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 visiems</c:v>
                </c:pt>
                <c:pt idx="1">
                  <c:v>Taip, bet tik tiems, kurie čia moka mokesčius, nes dirba arba yra sukūrę verslą</c:v>
                </c:pt>
                <c:pt idx="2">
                  <c:v>Ne</c:v>
                </c:pt>
              </c:strCache>
            </c:strRef>
          </c:cat>
          <c:val>
            <c:numRef>
              <c:f>Sheet1!$B$2:$B$4</c:f>
              <c:numCache>
                <c:formatCode>General</c:formatCode>
                <c:ptCount val="3"/>
                <c:pt idx="0">
                  <c:v>24</c:v>
                </c:pt>
                <c:pt idx="1">
                  <c:v>67</c:v>
                </c:pt>
                <c:pt idx="2">
                  <c:v>9</c:v>
                </c:pt>
              </c:numCache>
            </c:numRef>
          </c:val>
          <c:extLst>
            <c:ext xmlns:c15="http://schemas.microsoft.com/office/drawing/2012/chart" uri="{02D57815-91ED-43cb-92C2-25804820EDAC}">
              <c15:datalabelsRange>
                <c15:f>Sheet1!$A$2:$A$5</c15:f>
                <c15:dlblRangeCache>
                  <c:ptCount val="4"/>
                  <c:pt idx="0">
                    <c:v>Taip, visiems</c:v>
                  </c:pt>
                  <c:pt idx="1">
                    <c:v>Taip, bet tik tiems, kurie čia moka mokesčius, nes dirba arba yra sukūrę verslą</c:v>
                  </c:pt>
                  <c:pt idx="2">
                    <c:v>Ne</c:v>
                  </c:pt>
                </c15:dlblRangeCache>
              </c15:datalabelsRange>
            </c:ext>
            <c:ext xmlns:c16="http://schemas.microsoft.com/office/drawing/2014/chart" uri="{C3380CC4-5D6E-409C-BE32-E72D297353CC}">
              <c16:uniqueId val="{00000008-E2AC-4D20-B075-94155A0F1C0E}"/>
            </c:ext>
          </c:extLst>
        </c:ser>
        <c:dLbls>
          <c:showLegendKey val="0"/>
          <c:showVal val="0"/>
          <c:showCatName val="0"/>
          <c:showSerName val="0"/>
          <c:showPercent val="0"/>
          <c:showBubbleSize val="0"/>
          <c:showLeaderLines val="0"/>
        </c:dLbls>
        <c:firstSliceAng val="36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93818666296817"/>
          <c:y val="2.6189449602805576E-2"/>
          <c:w val="0.26556404337942896"/>
          <c:h val="0.95908164994393719"/>
        </c:manualLayout>
      </c:layout>
      <c:barChart>
        <c:barDir val="bar"/>
        <c:grouping val="clustered"/>
        <c:varyColors val="0"/>
        <c:ser>
          <c:idx val="0"/>
          <c:order val="0"/>
          <c:tx>
            <c:strRef>
              <c:f>Sheet1!$B$1</c:f>
              <c:strCache>
                <c:ptCount val="1"/>
                <c:pt idx="0">
                  <c:v>2023</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AD85-4FDC-A6CA-5AC11D89E86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AD85-4FDC-A6CA-5AC11D89E86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Lietuvių kalbos kursų organizavimas </c:v>
                </c:pt>
                <c:pt idx="1">
                  <c:v>Pagalba tvarkant dokumentus </c:v>
                </c:pt>
                <c:pt idx="2">
                  <c:v>Vaikų švietimo ir neformalaus ugdymo užsiėmimų organizavimas </c:v>
                </c:pt>
                <c:pt idx="3">
                  <c:v>Pagalba ieškant būsto arba nemokamas apgyvendinimas </c:v>
                </c:pt>
                <c:pt idx="4">
                  <c:v>Darbo rinkos paslaugos, profesinis mokymas, kompetencijų vertinimas </c:v>
                </c:pt>
                <c:pt idx="5">
                  <c:v>Nemokamos psichologinės pagalbos teikimas </c:v>
                </c:pt>
                <c:pt idx="6">
                  <c:v>Kvalifikacijos pripažinimas</c:v>
                </c:pt>
                <c:pt idx="7">
                  <c:v>Kvalifikacijos kėlimo kursų organizavimas </c:v>
                </c:pt>
                <c:pt idx="8">
                  <c:v>Nemokamų teisinių konsultacijų organizavimas </c:v>
                </c:pt>
                <c:pt idx="9">
                  <c:v>Manau tokios priemonės yra nereikalingos</c:v>
                </c:pt>
                <c:pt idx="10">
                  <c:v>Socialinės išmokos </c:v>
                </c:pt>
              </c:strCache>
            </c:strRef>
          </c:cat>
          <c:val>
            <c:numRef>
              <c:f>Sheet1!$B$2:$B$12</c:f>
              <c:numCache>
                <c:formatCode>General</c:formatCode>
                <c:ptCount val="11"/>
                <c:pt idx="0">
                  <c:v>57</c:v>
                </c:pt>
                <c:pt idx="1">
                  <c:v>47</c:v>
                </c:pt>
                <c:pt idx="2">
                  <c:v>29</c:v>
                </c:pt>
                <c:pt idx="3">
                  <c:v>26</c:v>
                </c:pt>
                <c:pt idx="4">
                  <c:v>25</c:v>
                </c:pt>
                <c:pt idx="5">
                  <c:v>22</c:v>
                </c:pt>
                <c:pt idx="6">
                  <c:v>20</c:v>
                </c:pt>
                <c:pt idx="7">
                  <c:v>14</c:v>
                </c:pt>
                <c:pt idx="8">
                  <c:v>12</c:v>
                </c:pt>
                <c:pt idx="9">
                  <c:v>6</c:v>
                </c:pt>
                <c:pt idx="10">
                  <c:v>5</c:v>
                </c:pt>
              </c:numCache>
            </c:numRef>
          </c:val>
          <c:extLst>
            <c:ext xmlns:c16="http://schemas.microsoft.com/office/drawing/2014/chart" uri="{C3380CC4-5D6E-409C-BE32-E72D297353CC}">
              <c16:uniqueId val="{00000004-ABEB-4920-BD14-E56EE42C76A4}"/>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8286255557069658"/>
          <c:w val="0.34804870219235368"/>
          <c:h val="0.68957663300235961"/>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DE8D-4381-B0AC-DAC9F88F887F}"/>
              </c:ext>
            </c:extLst>
          </c:dPt>
          <c:dPt>
            <c:idx val="1"/>
            <c:bubble3D val="0"/>
            <c:spPr>
              <a:solidFill>
                <a:schemeClr val="accent2"/>
              </a:solidFill>
              <a:ln>
                <a:noFill/>
              </a:ln>
              <a:effectLst/>
            </c:spPr>
            <c:extLst>
              <c:ext xmlns:c16="http://schemas.microsoft.com/office/drawing/2014/chart" uri="{C3380CC4-5D6E-409C-BE32-E72D297353CC}">
                <c16:uniqueId val="{00000003-DE8D-4381-B0AC-DAC9F88F887F}"/>
              </c:ext>
            </c:extLst>
          </c:dPt>
          <c:dPt>
            <c:idx val="2"/>
            <c:bubble3D val="0"/>
            <c:spPr>
              <a:solidFill>
                <a:srgbClr val="CCCCCC"/>
              </a:solidFill>
              <a:ln>
                <a:noFill/>
              </a:ln>
              <a:effectLst/>
            </c:spPr>
            <c:extLst>
              <c:ext xmlns:c16="http://schemas.microsoft.com/office/drawing/2014/chart" uri="{C3380CC4-5D6E-409C-BE32-E72D297353CC}">
                <c16:uniqueId val="{00000005-DE8D-4381-B0AC-DAC9F88F887F}"/>
              </c:ext>
            </c:extLst>
          </c:dPt>
          <c:dPt>
            <c:idx val="3"/>
            <c:bubble3D val="0"/>
            <c:spPr>
              <a:solidFill>
                <a:sysClr val="window" lastClr="FFFFFF">
                  <a:lumMod val="85000"/>
                </a:sysClr>
              </a:solidFill>
              <a:ln>
                <a:noFill/>
              </a:ln>
              <a:effectLst/>
            </c:spPr>
            <c:extLst>
              <c:ext xmlns:c16="http://schemas.microsoft.com/office/drawing/2014/chart" uri="{C3380CC4-5D6E-409C-BE32-E72D297353CC}">
                <c16:uniqueId val="{00000007-DE8D-4381-B0AC-DAC9F88F887F}"/>
              </c:ext>
            </c:extLst>
          </c:dPt>
          <c:dLbls>
            <c:dLbl>
              <c:idx val="0"/>
              <c:layout>
                <c:manualLayout>
                  <c:x val="7.9797687491196728E-2"/>
                  <c:y val="-4.8712547683184323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6281933551038411"/>
                      <c:h val="0.17032937196275855"/>
                    </c:manualLayout>
                  </c15:layout>
                  <c15:dlblFieldTable/>
                  <c15:showDataLabelsRange val="1"/>
                </c:ext>
                <c:ext xmlns:c16="http://schemas.microsoft.com/office/drawing/2014/chart" uri="{C3380CC4-5D6E-409C-BE32-E72D297353CC}">
                  <c16:uniqueId val="{00000001-DE8D-4381-B0AC-DAC9F88F887F}"/>
                </c:ext>
              </c:extLst>
            </c:dLbl>
            <c:dLbl>
              <c:idx val="1"/>
              <c:layout>
                <c:manualLayout>
                  <c:x val="-7.3862760413332174E-2"/>
                  <c:y val="0.1063482732613548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3894887127546512"/>
                      <c:h val="0.16827035002411739"/>
                    </c:manualLayout>
                  </c15:layout>
                  <c15:dlblFieldTable/>
                  <c15:showDataLabelsRange val="1"/>
                </c:ext>
                <c:ext xmlns:c16="http://schemas.microsoft.com/office/drawing/2014/chart" uri="{C3380CC4-5D6E-409C-BE32-E72D297353CC}">
                  <c16:uniqueId val="{00000003-DE8D-4381-B0AC-DAC9F88F887F}"/>
                </c:ext>
              </c:extLst>
            </c:dLbl>
            <c:dLbl>
              <c:idx val="2"/>
              <c:layout>
                <c:manualLayout>
                  <c:x val="-9.0418133859175159E-2"/>
                  <c:y val="-7.387222707162229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7677550757091626"/>
                      <c:h val="0.17624991162991324"/>
                    </c:manualLayout>
                  </c15:layout>
                  <c15:dlblFieldTable/>
                  <c15:showDataLabelsRange val="1"/>
                </c:ext>
                <c:ext xmlns:c16="http://schemas.microsoft.com/office/drawing/2014/chart" uri="{C3380CC4-5D6E-409C-BE32-E72D297353CC}">
                  <c16:uniqueId val="{00000005-DE8D-4381-B0AC-DAC9F88F887F}"/>
                </c:ext>
              </c:extLst>
            </c:dLbl>
            <c:dLbl>
              <c:idx val="3"/>
              <c:layout>
                <c:manualLayout>
                  <c:x val="-1.9514193887089134E-2"/>
                  <c:y val="-0.14493253472928427"/>
                </c:manualLayout>
              </c:layout>
              <c:tx>
                <c:rich>
                  <a:bodyPr/>
                  <a:lstStyle/>
                  <a:p>
                    <a:fld id="{DE88D1C9-D624-4325-9F3E-B7E59C874120}" type="CELLRANGE">
                      <a:rPr lang="en-US" smtClean="0">
                        <a:latin typeface="Microsoft YaHei UI Light" panose="020B0502040204020203" pitchFamily="34" charset="-122"/>
                        <a:ea typeface="Microsoft YaHei UI Light" panose="020B0502040204020203" pitchFamily="34" charset="-122"/>
                      </a:rPr>
                      <a:pPr/>
                      <a:t>[CELLRANGE]</a:t>
                    </a:fld>
                    <a:endParaRPr lang="en-US" baseline="0" dirty="0">
                      <a:latin typeface="Microsoft YaHei UI Light" panose="020B0502040204020203" pitchFamily="34" charset="-122"/>
                      <a:ea typeface="Microsoft YaHei UI Light" panose="020B0502040204020203" pitchFamily="34" charset="-122"/>
                    </a:endParaRPr>
                  </a:p>
                  <a:p>
                    <a:r>
                      <a:rPr lang="en-US" baseline="0" dirty="0">
                        <a:latin typeface="Microsoft YaHei UI Light" panose="020B0502040204020203" pitchFamily="34" charset="-122"/>
                        <a:ea typeface="Microsoft YaHei UI Light" panose="020B0502040204020203" pitchFamily="34" charset="-122"/>
                      </a:rPr>
                      <a:t> </a:t>
                    </a:r>
                    <a:fld id="{16393708-08C2-4B08-9459-3BCC76C9DC18}" type="PERCENTAGE">
                      <a:rPr lang="en-US" baseline="0" dirty="0">
                        <a:latin typeface="Microsoft YaHei UI Light" panose="020B0502040204020203" pitchFamily="34" charset="-122"/>
                        <a:ea typeface="Microsoft YaHei UI Light" panose="020B0502040204020203" pitchFamily="34" charset="-122"/>
                      </a:rPr>
                      <a:pPr/>
                      <a:t>[PERCENTAGE]</a:t>
                    </a:fld>
                    <a:endParaRPr lang="en-US" baseline="0" dirty="0">
                      <a:latin typeface="Microsoft YaHei UI Light" panose="020B0502040204020203" pitchFamily="34" charset="-122"/>
                      <a:ea typeface="Microsoft YaHei UI Light" panose="020B0502040204020203" pitchFamily="34" charset="-122"/>
                    </a:endParaRPr>
                  </a:p>
                </c:rich>
              </c:tx>
              <c:showLegendKey val="0"/>
              <c:showVal val="0"/>
              <c:showCatName val="0"/>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E8D-4381-B0AC-DAC9F88F887F}"/>
                </c:ext>
              </c:extLst>
            </c:dLbl>
            <c:spPr>
              <a:noFill/>
              <a:ln>
                <a:noFill/>
              </a:ln>
              <a:effectLst/>
            </c:spPr>
            <c:txPr>
              <a:bodyPr rot="0" spcFirstLastPara="1" vertOverflow="ellipsis" vert="horz" wrap="square" anchor="ctr" anchorCtr="0"/>
              <a:lstStyle/>
              <a:p>
                <a:pPr algn="ctr" rtl="0">
                  <a:defRPr lang="en-US" sz="1200" b="0" i="0" u="none" strike="noStrike" kern="1200" baseline="0">
                    <a:solidFill>
                      <a:schemeClr val="tx1">
                        <a:lumMod val="50000"/>
                        <a:lumOff val="50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Sheet1!$A$2:$A$5</c:f>
              <c:strCache>
                <c:ptCount val="4"/>
                <c:pt idx="0">
                  <c:v>Taip</c:v>
                </c:pt>
                <c:pt idx="1">
                  <c:v>Ne</c:v>
                </c:pt>
                <c:pt idx="2">
                  <c:v>Nežinau</c:v>
                </c:pt>
                <c:pt idx="3">
                  <c:v>Nenoriu atsakyti</c:v>
                </c:pt>
              </c:strCache>
            </c:strRef>
          </c:cat>
          <c:val>
            <c:numRef>
              <c:f>Sheet1!$B$2:$B$5</c:f>
              <c:numCache>
                <c:formatCode>General</c:formatCode>
                <c:ptCount val="4"/>
                <c:pt idx="0">
                  <c:v>54</c:v>
                </c:pt>
                <c:pt idx="1">
                  <c:v>18</c:v>
                </c:pt>
                <c:pt idx="2">
                  <c:v>22</c:v>
                </c:pt>
                <c:pt idx="3">
                  <c:v>6</c:v>
                </c:pt>
              </c:numCache>
            </c:numRef>
          </c:val>
          <c:extLst>
            <c:ext xmlns:c15="http://schemas.microsoft.com/office/drawing/2012/chart" uri="{02D57815-91ED-43cb-92C2-25804820EDAC}">
              <c15:datalabelsRange>
                <c15:f>Sheet1!$A$2:$A$5</c15:f>
                <c15:dlblRangeCache>
                  <c:ptCount val="4"/>
                  <c:pt idx="0">
                    <c:v>Taip</c:v>
                  </c:pt>
                  <c:pt idx="1">
                    <c:v>Ne</c:v>
                  </c:pt>
                  <c:pt idx="2">
                    <c:v>Nežinau</c:v>
                  </c:pt>
                  <c:pt idx="3">
                    <c:v>Nenoriu atsakyti</c:v>
                  </c:pt>
                </c15:dlblRangeCache>
              </c15:datalabelsRange>
            </c:ext>
            <c:ext xmlns:c16="http://schemas.microsoft.com/office/drawing/2014/chart" uri="{C3380CC4-5D6E-409C-BE32-E72D297353CC}">
              <c16:uniqueId val="{00000006-DE8D-4381-B0AC-DAC9F88F887F}"/>
            </c:ext>
          </c:extLst>
        </c:ser>
        <c:dLbls>
          <c:showLegendKey val="0"/>
          <c:showVal val="0"/>
          <c:showCatName val="0"/>
          <c:showSerName val="0"/>
          <c:showPercent val="0"/>
          <c:showBubbleSize val="0"/>
          <c:showLeaderLines val="0"/>
        </c:dLbls>
        <c:firstSliceAng val="36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93818666296817"/>
          <c:y val="2.6189449602805576E-2"/>
          <c:w val="0.26556404337942896"/>
          <c:h val="0.95908164994393719"/>
        </c:manualLayout>
      </c:layout>
      <c:barChart>
        <c:barDir val="bar"/>
        <c:grouping val="clustered"/>
        <c:varyColors val="0"/>
        <c:ser>
          <c:idx val="0"/>
          <c:order val="0"/>
          <c:tx>
            <c:strRef>
              <c:f>Sheet1!$B$1</c:f>
              <c:strCache>
                <c:ptCount val="1"/>
                <c:pt idx="0">
                  <c:v>2023</c:v>
                </c:pt>
              </c:strCache>
            </c:strRef>
          </c:tx>
          <c:spPr>
            <a:solidFill>
              <a:schemeClr val="accent2"/>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C6D1-4761-8E3A-A2189B67A0D5}"/>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8007-4B40-A650-149922473BA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Vienkartinė įsikūrimo pašalpa  </c:v>
                </c:pt>
                <c:pt idx="1">
                  <c:v>Pagalba ir išmokos žmonėms, turintiems negalią </c:v>
                </c:pt>
                <c:pt idx="2">
                  <c:v>Socialinė parama mokiniams </c:v>
                </c:pt>
                <c:pt idx="3">
                  <c:v>Išmokos vaikams </c:v>
                </c:pt>
                <c:pt idx="4">
                  <c:v>Būsto nuomos mokesčio dalies kompensacija </c:v>
                </c:pt>
                <c:pt idx="5">
                  <c:v>Parama netekus artimo žmogaus (laidojimo pašalpa) </c:v>
                </c:pt>
                <c:pt idx="6">
                  <c:v>Piniginė socialinė parama (socialinė pašalpa, būsto šildymo, geriamo vandens ir karšto vandens išlaidų kompensacijos) </c:v>
                </c:pt>
                <c:pt idx="7">
                  <c:v>Maisto paketai</c:v>
                </c:pt>
                <c:pt idx="8">
                  <c:v>Nuolaidos transportui</c:v>
                </c:pt>
                <c:pt idx="9">
                  <c:v>Šalpos pensijos </c:v>
                </c:pt>
                <c:pt idx="10">
                  <c:v>Nuolaidos prekėms ir paslaugoms</c:v>
                </c:pt>
              </c:strCache>
            </c:strRef>
          </c:cat>
          <c:val>
            <c:numRef>
              <c:f>Sheet1!$B$2:$B$12</c:f>
              <c:numCache>
                <c:formatCode>General</c:formatCode>
                <c:ptCount val="11"/>
                <c:pt idx="0">
                  <c:v>57</c:v>
                </c:pt>
                <c:pt idx="1">
                  <c:v>47</c:v>
                </c:pt>
                <c:pt idx="2">
                  <c:v>44</c:v>
                </c:pt>
                <c:pt idx="3">
                  <c:v>42</c:v>
                </c:pt>
                <c:pt idx="4">
                  <c:v>35</c:v>
                </c:pt>
                <c:pt idx="5">
                  <c:v>33</c:v>
                </c:pt>
                <c:pt idx="6">
                  <c:v>32</c:v>
                </c:pt>
                <c:pt idx="7">
                  <c:v>31</c:v>
                </c:pt>
                <c:pt idx="8">
                  <c:v>17</c:v>
                </c:pt>
                <c:pt idx="9">
                  <c:v>11</c:v>
                </c:pt>
                <c:pt idx="10">
                  <c:v>7</c:v>
                </c:pt>
              </c:numCache>
            </c:numRef>
          </c:val>
          <c:extLst>
            <c:ext xmlns:c16="http://schemas.microsoft.com/office/drawing/2014/chart" uri="{C3380CC4-5D6E-409C-BE32-E72D297353CC}">
              <c16:uniqueId val="{00000004-8007-4B40-A650-149922473BA2}"/>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53877697917213163"/>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C5CC-4BD1-9154-2575CB7A16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5CC-4BD1-9154-2575CB7A1673}"/>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CC-4BD1-9154-2575CB7A1673}"/>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CC-4BD1-9154-2575CB7A1673}"/>
                </c:ext>
              </c:extLst>
            </c:dLbl>
            <c:dLbl>
              <c:idx val="3"/>
              <c:tx>
                <c:rich>
                  <a:bodyPr/>
                  <a:lstStyle/>
                  <a:p>
                    <a:fld id="{6364943C-6D02-4F2C-8148-B3C8F230269D}" type="VALUE">
                      <a:rPr lang="en-US">
                        <a:solidFill>
                          <a:schemeClr val="tx1">
                            <a:lumMod val="75000"/>
                            <a:lumOff val="25000"/>
                          </a:schemeClr>
                        </a:solidFill>
                      </a:rPr>
                      <a:pPr/>
                      <a:t>[VALUE]</a:t>
                    </a:fld>
                    <a:endParaRPr lang="en-GB"/>
                  </a:p>
                </c:rich>
              </c:tx>
              <c:dLblPos val="inBase"/>
              <c:showLegendKey val="0"/>
              <c:showVal val="1"/>
              <c:showCatName val="0"/>
              <c:showSerName val="0"/>
              <c:showPercent val="0"/>
              <c:showBubbleSize val="0"/>
              <c:extLst>
                <c:ext xmlns:c15="http://schemas.microsoft.com/office/drawing/2012/chart" uri="{CE6537A1-D6FC-4f65-9D91-7224C49458BB}">
                  <c15:layout>
                    <c:manualLayout>
                      <c:w val="2.3526362730182049E-2"/>
                      <c:h val="8.9287343900096058E-2"/>
                    </c:manualLayout>
                  </c15:layout>
                  <c15:dlblFieldTable/>
                  <c15:showDataLabelsRange val="0"/>
                </c:ext>
                <c:ext xmlns:c16="http://schemas.microsoft.com/office/drawing/2014/chart" uri="{C3380CC4-5D6E-409C-BE32-E72D297353CC}">
                  <c16:uniqueId val="{00000003-C5CC-4BD1-9154-2575CB7A1673}"/>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Ukrainiečiai gauna didesnę paramą nei lietuviai</c:v>
                </c:pt>
                <c:pt idx="1">
                  <c:v>Valstybė ukrainiečiams padėjo užtektinai</c:v>
                </c:pt>
                <c:pt idx="2">
                  <c:v>Ukrainiečiai turėtų pasirūpinti savimi patys</c:v>
                </c:pt>
                <c:pt idx="3">
                  <c:v>Kita</c:v>
                </c:pt>
              </c:strCache>
            </c:strRef>
          </c:cat>
          <c:val>
            <c:numRef>
              <c:f>Sheet1!$B$2:$B$5</c:f>
              <c:numCache>
                <c:formatCode>General</c:formatCode>
                <c:ptCount val="4"/>
                <c:pt idx="0">
                  <c:v>67</c:v>
                </c:pt>
                <c:pt idx="1">
                  <c:v>46</c:v>
                </c:pt>
                <c:pt idx="2">
                  <c:v>36</c:v>
                </c:pt>
                <c:pt idx="3">
                  <c:v>3</c:v>
                </c:pt>
              </c:numCache>
            </c:numRef>
          </c:val>
          <c:extLst>
            <c:ext xmlns:c16="http://schemas.microsoft.com/office/drawing/2014/chart" uri="{C3380CC4-5D6E-409C-BE32-E72D297353CC}">
              <c16:uniqueId val="{00000006-C5CC-4BD1-9154-2575CB7A1673}"/>
            </c:ext>
          </c:extLst>
        </c:ser>
        <c:ser>
          <c:idx val="1"/>
          <c:order val="1"/>
          <c:tx>
            <c:strRef>
              <c:f>Sheet1!$C$1</c:f>
              <c:strCache>
                <c:ptCount val="1"/>
              </c:strCache>
            </c:strRef>
          </c:tx>
          <c:spPr>
            <a:noFill/>
            <a:ln>
              <a:noFill/>
            </a:ln>
            <a:effectLst/>
          </c:spPr>
          <c:invertIfNegative val="0"/>
          <c:cat>
            <c:strRef>
              <c:f>Sheet1!$A$2:$A$5</c:f>
              <c:strCache>
                <c:ptCount val="4"/>
                <c:pt idx="0">
                  <c:v>Ukrainiečiai gauna didesnę paramą nei lietuviai</c:v>
                </c:pt>
                <c:pt idx="1">
                  <c:v>Valstybė ukrainiečiams padėjo užtektinai</c:v>
                </c:pt>
                <c:pt idx="2">
                  <c:v>Ukrainiečiai turėtų pasirūpinti savimi patys</c:v>
                </c:pt>
                <c:pt idx="3">
                  <c:v>Kita</c:v>
                </c:pt>
              </c:strCache>
            </c:strRef>
          </c:cat>
          <c:val>
            <c:numRef>
              <c:f>Sheet1!$C$2:$C$5</c:f>
              <c:numCache>
                <c:formatCode>General</c:formatCode>
                <c:ptCount val="4"/>
                <c:pt idx="0">
                  <c:v>23</c:v>
                </c:pt>
                <c:pt idx="1">
                  <c:v>44</c:v>
                </c:pt>
                <c:pt idx="2">
                  <c:v>54</c:v>
                </c:pt>
                <c:pt idx="3">
                  <c:v>87</c:v>
                </c:pt>
              </c:numCache>
            </c:numRef>
          </c:val>
          <c:extLst>
            <c:ext xmlns:c16="http://schemas.microsoft.com/office/drawing/2014/chart" uri="{C3380CC4-5D6E-409C-BE32-E72D297353CC}">
              <c16:uniqueId val="{00000007-C5CC-4BD1-9154-2575CB7A1673}"/>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9-C5CC-4BD1-9154-2575CB7A1673}"/>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B-C5CC-4BD1-9154-2575CB7A1673}"/>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D-C5CC-4BD1-9154-2575CB7A1673}"/>
              </c:ext>
            </c:extLst>
          </c:dPt>
          <c:dPt>
            <c:idx val="3"/>
            <c:invertIfNegative val="0"/>
            <c:bubble3D val="0"/>
            <c:spPr>
              <a:solidFill>
                <a:schemeClr val="accent2"/>
              </a:solidFill>
              <a:ln w="19050">
                <a:noFill/>
              </a:ln>
              <a:effectLst/>
            </c:spPr>
            <c:extLst>
              <c:ext xmlns:c16="http://schemas.microsoft.com/office/drawing/2014/chart" uri="{C3380CC4-5D6E-409C-BE32-E72D297353CC}">
                <c16:uniqueId val="{00000010-F6B4-4A63-A8F0-282C63A99671}"/>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E-C5CC-4BD1-9154-2575CB7A1673}"/>
              </c:ext>
            </c:extLst>
          </c:dPt>
          <c:dLbls>
            <c:dLbl>
              <c:idx val="3"/>
              <c:dLblPos val="inBase"/>
              <c:showLegendKey val="0"/>
              <c:showVal val="1"/>
              <c:showCatName val="0"/>
              <c:showSerName val="0"/>
              <c:showPercent val="0"/>
              <c:showBubbleSize val="0"/>
              <c:extLst>
                <c:ext xmlns:c15="http://schemas.microsoft.com/office/drawing/2012/chart" uri="{CE6537A1-D6FC-4f65-9D91-7224C49458BB}">
                  <c15:layout>
                    <c:manualLayout>
                      <c:w val="2.6191490477939245E-2"/>
                      <c:h val="0.10605828830650266"/>
                    </c:manualLayout>
                  </c15:layout>
                </c:ext>
                <c:ext xmlns:c16="http://schemas.microsoft.com/office/drawing/2014/chart" uri="{C3380CC4-5D6E-409C-BE32-E72D297353CC}">
                  <c16:uniqueId val="{00000010-F6B4-4A63-A8F0-282C63A99671}"/>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6124967210534599E-2"/>
                      <c:h val="9.8292807396733892E-2"/>
                    </c:manualLayout>
                  </c15:layout>
                </c:ext>
                <c:ext xmlns:c16="http://schemas.microsoft.com/office/drawing/2014/chart" uri="{C3380CC4-5D6E-409C-BE32-E72D297353CC}">
                  <c16:uniqueId val="{0000000E-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Ukrainiečiai gauna didesnę paramą nei lietuviai</c:v>
                </c:pt>
                <c:pt idx="1">
                  <c:v>Valstybė ukrainiečiams padėjo užtektinai</c:v>
                </c:pt>
                <c:pt idx="2">
                  <c:v>Ukrainiečiai turėtų pasirūpinti savimi patys</c:v>
                </c:pt>
                <c:pt idx="3">
                  <c:v>Kita</c:v>
                </c:pt>
              </c:strCache>
            </c:strRef>
          </c:cat>
          <c:val>
            <c:numRef>
              <c:f>Sheet1!$D$2:$D$5</c:f>
              <c:numCache>
                <c:formatCode>General</c:formatCode>
                <c:ptCount val="4"/>
                <c:pt idx="0">
                  <c:v>69</c:v>
                </c:pt>
                <c:pt idx="1">
                  <c:v>46</c:v>
                </c:pt>
                <c:pt idx="2">
                  <c:v>28</c:v>
                </c:pt>
                <c:pt idx="3">
                  <c:v>2</c:v>
                </c:pt>
              </c:numCache>
            </c:numRef>
          </c:val>
          <c:extLst>
            <c:ext xmlns:c16="http://schemas.microsoft.com/office/drawing/2014/chart" uri="{C3380CC4-5D6E-409C-BE32-E72D297353CC}">
              <c16:uniqueId val="{00000010-C5CC-4BD1-9154-2575CB7A1673}"/>
            </c:ext>
          </c:extLst>
        </c:ser>
        <c:ser>
          <c:idx val="3"/>
          <c:order val="3"/>
          <c:tx>
            <c:strRef>
              <c:f>Sheet1!$E$1</c:f>
              <c:strCache>
                <c:ptCount val="1"/>
              </c:strCache>
            </c:strRef>
          </c:tx>
          <c:spPr>
            <a:noFill/>
            <a:ln>
              <a:noFill/>
            </a:ln>
            <a:effectLst/>
          </c:spPr>
          <c:invertIfNegative val="0"/>
          <c:cat>
            <c:strRef>
              <c:f>Sheet1!$A$2:$A$5</c:f>
              <c:strCache>
                <c:ptCount val="4"/>
                <c:pt idx="0">
                  <c:v>Ukrainiečiai gauna didesnę paramą nei lietuviai</c:v>
                </c:pt>
                <c:pt idx="1">
                  <c:v>Valstybė ukrainiečiams padėjo užtektinai</c:v>
                </c:pt>
                <c:pt idx="2">
                  <c:v>Ukrainiečiai turėtų pasirūpinti savimi patys</c:v>
                </c:pt>
                <c:pt idx="3">
                  <c:v>Kita</c:v>
                </c:pt>
              </c:strCache>
            </c:strRef>
          </c:cat>
          <c:val>
            <c:numRef>
              <c:f>Sheet1!$E$2:$E$5</c:f>
              <c:numCache>
                <c:formatCode>General</c:formatCode>
                <c:ptCount val="4"/>
                <c:pt idx="0">
                  <c:v>11</c:v>
                </c:pt>
                <c:pt idx="1">
                  <c:v>34</c:v>
                </c:pt>
                <c:pt idx="2">
                  <c:v>52</c:v>
                </c:pt>
                <c:pt idx="3">
                  <c:v>78</c:v>
                </c:pt>
              </c:numCache>
            </c:numRef>
          </c:val>
          <c:extLst>
            <c:ext xmlns:c16="http://schemas.microsoft.com/office/drawing/2014/chart" uri="{C3380CC4-5D6E-409C-BE32-E72D297353CC}">
              <c16:uniqueId val="{00000011-C5CC-4BD1-9154-2575CB7A1673}"/>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noFill/>
              </a:ln>
              <a:effectLst/>
            </c:spPr>
            <c:extLst>
              <c:ext xmlns:c16="http://schemas.microsoft.com/office/drawing/2014/chart" uri="{C3380CC4-5D6E-409C-BE32-E72D297353CC}">
                <c16:uniqueId val="{00000013-C5CC-4BD1-9154-2575CB7A1673}"/>
              </c:ext>
            </c:extLst>
          </c:dPt>
          <c:dPt>
            <c:idx val="2"/>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15-C5CC-4BD1-9154-2575CB7A1673}"/>
              </c:ext>
            </c:extLst>
          </c:dPt>
          <c:dPt>
            <c:idx val="4"/>
            <c:invertIfNegative val="0"/>
            <c:bubble3D val="0"/>
            <c:spPr>
              <a:solidFill>
                <a:schemeClr val="accent4"/>
              </a:solidFill>
              <a:ln>
                <a:noFill/>
              </a:ln>
              <a:effectLst/>
            </c:spPr>
            <c:extLst>
              <c:ext xmlns:c16="http://schemas.microsoft.com/office/drawing/2014/chart" uri="{C3380CC4-5D6E-409C-BE32-E72D297353CC}">
                <c16:uniqueId val="{00000016-C5CC-4BD1-9154-2575CB7A1673}"/>
              </c:ext>
            </c:extLst>
          </c:dPt>
          <c:dLbls>
            <c:dLbl>
              <c:idx val="3"/>
              <c:dLblPos val="inBase"/>
              <c:showLegendKey val="0"/>
              <c:showVal val="1"/>
              <c:showCatName val="0"/>
              <c:showSerName val="0"/>
              <c:showPercent val="0"/>
              <c:showBubbleSize val="0"/>
              <c:extLst>
                <c:ext xmlns:c15="http://schemas.microsoft.com/office/drawing/2012/chart" uri="{CE6537A1-D6FC-4f65-9D91-7224C49458BB}">
                  <c15:layout>
                    <c:manualLayout>
                      <c:w val="2.8856618225696448E-2"/>
                      <c:h val="8.9287376191815898E-2"/>
                    </c:manualLayout>
                  </c15:layout>
                </c:ext>
                <c:ext xmlns:c16="http://schemas.microsoft.com/office/drawing/2014/chart" uri="{C3380CC4-5D6E-409C-BE32-E72D297353CC}">
                  <c16:uniqueId val="{00000000-3E16-4D75-BAD4-F3E1D3B90146}"/>
                </c:ext>
              </c:extLst>
            </c:dLbl>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16-C5CC-4BD1-9154-2575CB7A16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Ukrainiečiai gauna didesnę paramą nei lietuviai</c:v>
                </c:pt>
                <c:pt idx="1">
                  <c:v>Valstybė ukrainiečiams padėjo užtektinai</c:v>
                </c:pt>
                <c:pt idx="2">
                  <c:v>Ukrainiečiai turėtų pasirūpinti savimi patys</c:v>
                </c:pt>
                <c:pt idx="3">
                  <c:v>Kita</c:v>
                </c:pt>
              </c:strCache>
            </c:strRef>
          </c:cat>
          <c:val>
            <c:numRef>
              <c:f>Sheet1!$F$2:$F$5</c:f>
              <c:numCache>
                <c:formatCode>General</c:formatCode>
                <c:ptCount val="4"/>
                <c:pt idx="0">
                  <c:v>66</c:v>
                </c:pt>
                <c:pt idx="1">
                  <c:v>46</c:v>
                </c:pt>
                <c:pt idx="2">
                  <c:v>39</c:v>
                </c:pt>
                <c:pt idx="3">
                  <c:v>4</c:v>
                </c:pt>
              </c:numCache>
            </c:numRef>
          </c:val>
          <c:extLst>
            <c:ext xmlns:c16="http://schemas.microsoft.com/office/drawing/2014/chart" uri="{C3380CC4-5D6E-409C-BE32-E72D297353CC}">
              <c16:uniqueId val="{00000018-C5CC-4BD1-9154-2575CB7A1673}"/>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93818666296817"/>
          <c:y val="2.6189449602805576E-2"/>
          <c:w val="0.26556404337942896"/>
          <c:h val="0.95908164994393719"/>
        </c:manualLayout>
      </c:layout>
      <c:barChart>
        <c:barDir val="bar"/>
        <c:grouping val="clustered"/>
        <c:varyColors val="0"/>
        <c:ser>
          <c:idx val="0"/>
          <c:order val="0"/>
          <c:tx>
            <c:strRef>
              <c:f>Sheet1!$B$1</c:f>
              <c:strCache>
                <c:ptCount val="1"/>
                <c:pt idx="0">
                  <c:v>2023</c:v>
                </c:pt>
              </c:strCache>
            </c:strRef>
          </c:tx>
          <c:spPr>
            <a:solidFill>
              <a:schemeClr val="accent2"/>
            </a:solidFill>
            <a:ln>
              <a:noFill/>
            </a:ln>
            <a:effectLst/>
          </c:spPr>
          <c:invertIfNegative val="0"/>
          <c:dPt>
            <c:idx val="3"/>
            <c:invertIfNegative val="0"/>
            <c:bubble3D val="0"/>
            <c:spPr>
              <a:solidFill>
                <a:schemeClr val="accent4"/>
              </a:solidFill>
              <a:ln>
                <a:noFill/>
              </a:ln>
              <a:effectLst/>
            </c:spPr>
            <c:extLst>
              <c:ext xmlns:c16="http://schemas.microsoft.com/office/drawing/2014/chart" uri="{C3380CC4-5D6E-409C-BE32-E72D297353CC}">
                <c16:uniqueId val="{00000001-7BE2-4D7B-8413-3267B8A0A750}"/>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7BE2-4D7B-8413-3267B8A0A750}"/>
              </c:ext>
            </c:extLst>
          </c:dPt>
          <c:dLbls>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E2-4D7B-8413-3267B8A0A750}"/>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BE2-4D7B-8413-3267B8A0A75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Galėtų likti tik tie, kurie išmoko kalbą ir susirado darbus</c:v>
                </c:pt>
                <c:pt idx="1">
                  <c:v>Jei nusprendė pasilikti – tegu lieka</c:v>
                </c:pt>
                <c:pt idx="2">
                  <c:v>Ukrainiečiai turėtų išvykti iš Lietuvos</c:v>
                </c:pt>
                <c:pt idx="3">
                  <c:v>Nežinau</c:v>
                </c:pt>
                <c:pt idx="4">
                  <c:v>Nenoriu atsakyti</c:v>
                </c:pt>
              </c:strCache>
            </c:strRef>
          </c:cat>
          <c:val>
            <c:numRef>
              <c:f>Sheet1!$B$2:$B$6</c:f>
              <c:numCache>
                <c:formatCode>General</c:formatCode>
                <c:ptCount val="5"/>
                <c:pt idx="0">
                  <c:v>49</c:v>
                </c:pt>
                <c:pt idx="1">
                  <c:v>36</c:v>
                </c:pt>
                <c:pt idx="2">
                  <c:v>10</c:v>
                </c:pt>
                <c:pt idx="3">
                  <c:v>3</c:v>
                </c:pt>
                <c:pt idx="4">
                  <c:v>2</c:v>
                </c:pt>
              </c:numCache>
            </c:numRef>
          </c:val>
          <c:extLst>
            <c:ext xmlns:c16="http://schemas.microsoft.com/office/drawing/2014/chart" uri="{C3380CC4-5D6E-409C-BE32-E72D297353CC}">
              <c16:uniqueId val="{00000004-7BE2-4D7B-8413-3267B8A0A750}"/>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1273036895362"/>
          <c:y val="0.15683820538540116"/>
          <c:w val="0.36118392295520751"/>
          <c:h val="0.71560098318765519"/>
        </c:manualLayout>
      </c:layout>
      <c:doughnut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BC52-4A7F-BAD5-BA07277F4746}"/>
              </c:ext>
            </c:extLst>
          </c:dPt>
          <c:dPt>
            <c:idx val="1"/>
            <c:bubble3D val="0"/>
            <c:spPr>
              <a:solidFill>
                <a:schemeClr val="accent2"/>
              </a:solidFill>
              <a:ln>
                <a:noFill/>
              </a:ln>
              <a:effectLst/>
            </c:spPr>
            <c:extLst>
              <c:ext xmlns:c16="http://schemas.microsoft.com/office/drawing/2014/chart" uri="{C3380CC4-5D6E-409C-BE32-E72D297353CC}">
                <c16:uniqueId val="{00000003-BC52-4A7F-BAD5-BA07277F4746}"/>
              </c:ext>
            </c:extLst>
          </c:dPt>
          <c:dPt>
            <c:idx val="2"/>
            <c:bubble3D val="0"/>
            <c:spPr>
              <a:solidFill>
                <a:srgbClr val="CCCCCC"/>
              </a:solidFill>
              <a:ln>
                <a:noFill/>
              </a:ln>
              <a:effectLst/>
            </c:spPr>
            <c:extLst>
              <c:ext xmlns:c16="http://schemas.microsoft.com/office/drawing/2014/chart" uri="{C3380CC4-5D6E-409C-BE32-E72D297353CC}">
                <c16:uniqueId val="{00000005-BC52-4A7F-BAD5-BA07277F4746}"/>
              </c:ext>
            </c:extLst>
          </c:dPt>
          <c:dLbls>
            <c:dLbl>
              <c:idx val="0"/>
              <c:layout>
                <c:manualLayout>
                  <c:x val="0.13559103128160568"/>
                  <c:y val="-9.0485077494162458E-2"/>
                </c:manualLayout>
              </c:layout>
              <c:tx>
                <c:rich>
                  <a:bodyPr/>
                  <a:lstStyle/>
                  <a:p>
                    <a:fld id="{D20E11C0-C132-485A-ACD3-B7DDA9CCB1EE}" type="CELLRANGE">
                      <a:rPr lang="lt-LT"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lt-LT" sz="1200" b="0" i="0" u="none" strike="noStrike" kern="1200" baseline="0">
                        <a:solidFill>
                          <a:schemeClr val="tx1">
                            <a:lumMod val="50000"/>
                            <a:lumOff val="50000"/>
                          </a:schemeClr>
                        </a:solidFill>
                        <a:latin typeface="+mj-lt"/>
                        <a:ea typeface="+mn-ea"/>
                        <a:cs typeface="+mn-cs"/>
                      </a:rPr>
                      <a:t> </a:t>
                    </a:r>
                  </a:p>
                  <a:p>
                    <a:fld id="{F005AFFF-1E2F-47F3-B950-3E8546D4C26E}" type="VALUE">
                      <a:rPr lang="lt-LT"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lt-LT"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24491446527822039"/>
                      <c:h val="0.28093286025026409"/>
                    </c:manualLayout>
                  </c15:layout>
                  <c15:dlblFieldTable/>
                  <c15:showDataLabelsRange val="1"/>
                </c:ext>
                <c:ext xmlns:c16="http://schemas.microsoft.com/office/drawing/2014/chart" uri="{C3380CC4-5D6E-409C-BE32-E72D297353CC}">
                  <c16:uniqueId val="{00000001-BC52-4A7F-BAD5-BA07277F4746}"/>
                </c:ext>
              </c:extLst>
            </c:dLbl>
            <c:dLbl>
              <c:idx val="1"/>
              <c:layout>
                <c:manualLayout>
                  <c:x val="0.2791234412106432"/>
                  <c:y val="2.3288207383333554E-2"/>
                </c:manualLayout>
              </c:layout>
              <c:tx>
                <c:rich>
                  <a:bodyPr/>
                  <a:lstStyle/>
                  <a:p>
                    <a:fld id="{D20E11C0-C132-485A-ACD3-B7DDA9CCB1EE}" type="CELLRANGE">
                      <a:rPr lang="lt-LT"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lt-LT" sz="1200" b="0" i="0" u="none" strike="noStrike" kern="1200" baseline="0">
                        <a:solidFill>
                          <a:schemeClr val="tx1">
                            <a:lumMod val="50000"/>
                            <a:lumOff val="50000"/>
                          </a:schemeClr>
                        </a:solidFill>
                        <a:latin typeface="+mj-lt"/>
                        <a:ea typeface="+mn-ea"/>
                        <a:cs typeface="+mn-cs"/>
                      </a:rPr>
                      <a:t> </a:t>
                    </a:r>
                  </a:p>
                  <a:p>
                    <a:fld id="{F005AFFF-1E2F-47F3-B950-3E8546D4C26E}" type="VALUE">
                      <a:rPr lang="lt-LT"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lt-LT"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3017242950775631"/>
                      <c:h val="0.23184442971325059"/>
                    </c:manualLayout>
                  </c15:layout>
                  <c15:dlblFieldTable/>
                  <c15:showDataLabelsRange val="1"/>
                </c:ext>
                <c:ext xmlns:c16="http://schemas.microsoft.com/office/drawing/2014/chart" uri="{C3380CC4-5D6E-409C-BE32-E72D297353CC}">
                  <c16:uniqueId val="{00000003-BC52-4A7F-BAD5-BA07277F4746}"/>
                </c:ext>
              </c:extLst>
            </c:dLbl>
            <c:dLbl>
              <c:idx val="2"/>
              <c:layout>
                <c:manualLayout>
                  <c:x val="-8.2916016423680197E-2"/>
                  <c:y val="-8.9458703761953029E-2"/>
                </c:manualLayout>
              </c:layout>
              <c:tx>
                <c:rich>
                  <a:bodyPr/>
                  <a:lstStyle/>
                  <a:p>
                    <a:fld id="{D20E11C0-C132-485A-ACD3-B7DDA9CCB1EE}" type="CELLRANG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[CELLRANGE]</a:t>
                    </a:fld>
                    <a:r>
                      <a:rPr lang="en-US" sz="1200" b="0" i="0" u="none" strike="noStrike" kern="1200" baseline="0">
                        <a:solidFill>
                          <a:schemeClr val="tx1">
                            <a:lumMod val="50000"/>
                            <a:lumOff val="50000"/>
                          </a:schemeClr>
                        </a:solidFill>
                        <a:latin typeface="+mj-lt"/>
                        <a:ea typeface="+mn-ea"/>
                        <a:cs typeface="+mn-cs"/>
                      </a:rPr>
                      <a:t> </a:t>
                    </a:r>
                  </a:p>
                  <a:p>
                    <a:fld id="{F005AFFF-1E2F-47F3-B950-3E8546D4C26E}" type="VALUE">
                      <a:rPr lang="en-US" sz="1200" b="0" i="0" u="none" strike="noStrike" kern="1200" baseline="0" smtClean="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pPr/>
                      <a:t>[VALUE]</a:t>
                    </a:fld>
                    <a:r>
                      <a:rPr lang="en-US" sz="1200" b="0" i="0" u="none" strike="noStrike" kern="1200" baseline="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mn-cs"/>
                      </a:rPr>
                      <a:t> %</a:t>
                    </a:r>
                  </a:p>
                </c:rich>
              </c:tx>
              <c:showLegendKey val="0"/>
              <c:showVal val="1"/>
              <c:showCatName val="0"/>
              <c:showSerName val="0"/>
              <c:showPercent val="0"/>
              <c:showBubbleSize val="0"/>
              <c:extLst>
                <c:ext xmlns:c15="http://schemas.microsoft.com/office/drawing/2012/chart" uri="{CE6537A1-D6FC-4f65-9D91-7224C49458BB}">
                  <c15:layout>
                    <c:manualLayout>
                      <c:w val="0.17677550757091626"/>
                      <c:h val="0.17624991162991324"/>
                    </c:manualLayout>
                  </c15:layout>
                  <c15:dlblFieldTable/>
                  <c15:showDataLabelsRange val="1"/>
                </c:ext>
                <c:ext xmlns:c16="http://schemas.microsoft.com/office/drawing/2014/chart" uri="{C3380CC4-5D6E-409C-BE32-E72D297353CC}">
                  <c16:uniqueId val="{00000005-BC52-4A7F-BAD5-BA07277F4746}"/>
                </c:ext>
              </c:extLst>
            </c:dLbl>
            <c:spPr>
              <a:noFill/>
              <a:ln>
                <a:noFill/>
              </a:ln>
              <a:effectLst/>
            </c:spPr>
            <c:txPr>
              <a:bodyPr rot="0" spcFirstLastPara="1" vertOverflow="ellipsis" vert="horz" wrap="square" anchor="ctr" anchorCtr="0"/>
              <a:lstStyle/>
              <a:p>
                <a:pPr algn="ctr" rtl="0">
                  <a:defRPr lang="en-US" sz="1200" b="0" i="0" u="none" strike="noStrike" kern="1200" baseline="0">
                    <a:solidFill>
                      <a:schemeClr val="tx1">
                        <a:lumMod val="50000"/>
                        <a:lumOff val="50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Sheet1!$A$2:$A$4</c:f>
              <c:strCache>
                <c:ptCount val="3"/>
                <c:pt idx="0">
                  <c:v>Taip, esu betarpiškai susidūręs, turėjau reikalų</c:v>
                </c:pt>
                <c:pt idx="1">
                  <c:v>Taip, esu pastebėjęs, bet asmeniškai nesusidūriau</c:v>
                </c:pt>
                <c:pt idx="2">
                  <c:v>Ne</c:v>
                </c:pt>
              </c:strCache>
            </c:strRef>
          </c:cat>
          <c:val>
            <c:numRef>
              <c:f>Sheet1!$B$2:$B$4</c:f>
              <c:numCache>
                <c:formatCode>General</c:formatCode>
                <c:ptCount val="3"/>
                <c:pt idx="0">
                  <c:v>26</c:v>
                </c:pt>
                <c:pt idx="1">
                  <c:v>51</c:v>
                </c:pt>
                <c:pt idx="2">
                  <c:v>23</c:v>
                </c:pt>
              </c:numCache>
            </c:numRef>
          </c:val>
          <c:extLst>
            <c:ext xmlns:c15="http://schemas.microsoft.com/office/drawing/2012/chart" uri="{02D57815-91ED-43cb-92C2-25804820EDAC}">
              <c15:datalabelsRange>
                <c15:f>Sheet1!$A$2:$A$5</c15:f>
                <c15:dlblRangeCache>
                  <c:ptCount val="4"/>
                  <c:pt idx="0">
                    <c:v>Taip, esu betarpiškai susidūręs, turėjau reikalų</c:v>
                  </c:pt>
                  <c:pt idx="1">
                    <c:v>Taip, esu pastebėjęs, bet asmeniškai nesusidūriau</c:v>
                  </c:pt>
                  <c:pt idx="2">
                    <c:v>Ne</c:v>
                  </c:pt>
                </c15:dlblRangeCache>
              </c15:datalabelsRange>
            </c:ext>
            <c:ext xmlns:c16="http://schemas.microsoft.com/office/drawing/2014/chart" uri="{C3380CC4-5D6E-409C-BE32-E72D297353CC}">
              <c16:uniqueId val="{00000008-BC52-4A7F-BAD5-BA07277F4746}"/>
            </c:ext>
          </c:extLst>
        </c:ser>
        <c:dLbls>
          <c:showLegendKey val="0"/>
          <c:showVal val="0"/>
          <c:showCatName val="0"/>
          <c:showSerName val="0"/>
          <c:showPercent val="0"/>
          <c:showBubbleSize val="0"/>
          <c:showLeaderLines val="0"/>
        </c:dLbls>
        <c:firstSliceAng val="36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745655912669699"/>
          <c:y val="2.0558729413016119E-2"/>
          <c:w val="0.46247371232663659"/>
          <c:h val="0.95908164994393719"/>
        </c:manualLayout>
      </c:layout>
      <c:barChart>
        <c:barDir val="bar"/>
        <c:grouping val="clustered"/>
        <c:varyColors val="0"/>
        <c:ser>
          <c:idx val="0"/>
          <c:order val="0"/>
          <c:tx>
            <c:strRef>
              <c:f>Sheet1!$B$1</c:f>
              <c:strCache>
                <c:ptCount val="1"/>
                <c:pt idx="0">
                  <c:v>2023</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05-7310-4B44-8371-C0C5B3E46969}"/>
              </c:ext>
            </c:extLst>
          </c:dPt>
          <c:dLbls>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310-4B44-8371-C0C5B3E4696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Su karo pabėgėliais iš Ukrainos</c:v>
                </c:pt>
                <c:pt idx="1">
                  <c:v>Su migrantais Baltarusijos piliečiais</c:v>
                </c:pt>
                <c:pt idx="2">
                  <c:v>Su darbo migrantais iš Centrinės Azijos (Uzbekija, Tadžikija, Kirgizija, Kazachstanas)</c:v>
                </c:pt>
                <c:pt idx="3">
                  <c:v>Su migrantais iš Artimųjų Rytų (Sirija, Afganistanas, Irakas, Iranas ir t.t)</c:v>
                </c:pt>
                <c:pt idx="4">
                  <c:v>Su migrantais, patekusiais į Lietuvą per Lietuvos – Baltarusijos sieną 2021 m.</c:v>
                </c:pt>
                <c:pt idx="5">
                  <c:v>Nežinau iš kokios šalies jie buvo</c:v>
                </c:pt>
              </c:strCache>
            </c:strRef>
          </c:cat>
          <c:val>
            <c:numRef>
              <c:f>Sheet1!$B$2:$B$7</c:f>
              <c:numCache>
                <c:formatCode>General</c:formatCode>
                <c:ptCount val="6"/>
                <c:pt idx="0">
                  <c:v>89</c:v>
                </c:pt>
                <c:pt idx="1">
                  <c:v>33</c:v>
                </c:pt>
                <c:pt idx="2">
                  <c:v>24</c:v>
                </c:pt>
                <c:pt idx="3">
                  <c:v>18</c:v>
                </c:pt>
                <c:pt idx="4">
                  <c:v>12</c:v>
                </c:pt>
                <c:pt idx="5">
                  <c:v>2</c:v>
                </c:pt>
              </c:numCache>
            </c:numRef>
          </c:val>
          <c:extLst>
            <c:ext xmlns:c16="http://schemas.microsoft.com/office/drawing/2014/chart" uri="{C3380CC4-5D6E-409C-BE32-E72D297353CC}">
              <c16:uniqueId val="{00000004-7310-4B44-8371-C0C5B3E46969}"/>
            </c:ext>
          </c:extLst>
        </c:ser>
        <c:dLbls>
          <c:dLblPos val="ctr"/>
          <c:showLegendKey val="0"/>
          <c:showVal val="1"/>
          <c:showCatName val="0"/>
          <c:showSerName val="0"/>
          <c:showPercent val="0"/>
          <c:showBubbleSize val="0"/>
        </c:dLbls>
        <c:gapWidth val="50"/>
        <c:overlap val="-54"/>
        <c:axId val="198353152"/>
        <c:axId val="198373120"/>
      </c:barChart>
      <c:catAx>
        <c:axId val="19835315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Open Sans Light" panose="020B0306030504020204" pitchFamily="34" charset="0"/>
                <a:cs typeface="Open Sans Light" panose="020B0306030504020204" pitchFamily="34" charset="0"/>
              </a:defRPr>
            </a:pPr>
            <a:endParaRPr lang="en-US"/>
          </a:p>
        </c:txPr>
        <c:crossAx val="198373120"/>
        <c:crosses val="autoZero"/>
        <c:auto val="1"/>
        <c:lblAlgn val="ctr"/>
        <c:lblOffset val="100"/>
        <c:noMultiLvlLbl val="0"/>
      </c:catAx>
      <c:valAx>
        <c:axId val="198373120"/>
        <c:scaling>
          <c:orientation val="minMax"/>
        </c:scaling>
        <c:delete val="1"/>
        <c:axPos val="t"/>
        <c:numFmt formatCode="General" sourceLinked="1"/>
        <c:majorTickMark val="out"/>
        <c:minorTickMark val="none"/>
        <c:tickLblPos val="nextTo"/>
        <c:crossAx val="19835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33316956805692"/>
          <c:y val="0.22568190638761851"/>
          <c:w val="0.64846587174296733"/>
          <c:h val="0.69515703314520882"/>
        </c:manualLayout>
      </c:layout>
      <c:barChart>
        <c:barDir val="bar"/>
        <c:grouping val="stacked"/>
        <c:varyColors val="0"/>
        <c:ser>
          <c:idx val="0"/>
          <c:order val="0"/>
          <c:tx>
            <c:strRef>
              <c:f>Sheet1!$B$1</c:f>
              <c:strCache>
                <c:ptCount val="1"/>
                <c:pt idx="0">
                  <c:v>10 - labai palankiai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Sheet1!$B$2:$B$6</c:f>
              <c:numCache>
                <c:formatCode>General</c:formatCode>
                <c:ptCount val="5"/>
                <c:pt idx="0">
                  <c:v>20</c:v>
                </c:pt>
                <c:pt idx="1">
                  <c:v>2</c:v>
                </c:pt>
                <c:pt idx="2">
                  <c:v>3</c:v>
                </c:pt>
                <c:pt idx="3">
                  <c:v>2</c:v>
                </c:pt>
                <c:pt idx="4">
                  <c:v>2</c:v>
                </c:pt>
              </c:numCache>
            </c:numRef>
          </c:val>
          <c:extLst>
            <c:ext xmlns:c16="http://schemas.microsoft.com/office/drawing/2014/chart" uri="{C3380CC4-5D6E-409C-BE32-E72D297353CC}">
              <c16:uniqueId val="{00000000-F1B1-4B2D-8969-1344103BCE85}"/>
            </c:ext>
          </c:extLst>
        </c:ser>
        <c:ser>
          <c:idx val="1"/>
          <c:order val="1"/>
          <c:tx>
            <c:strRef>
              <c:f>Sheet1!$C$1</c:f>
              <c:strCache>
                <c:ptCount val="1"/>
                <c:pt idx="0">
                  <c:v>9</c:v>
                </c:pt>
              </c:strCache>
            </c:strRef>
          </c:tx>
          <c:spPr>
            <a:solidFill>
              <a:srgbClr val="1AB1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Sheet1!$C$2:$C$6</c:f>
              <c:numCache>
                <c:formatCode>General</c:formatCode>
                <c:ptCount val="5"/>
                <c:pt idx="0">
                  <c:v>16</c:v>
                </c:pt>
                <c:pt idx="1">
                  <c:v>6</c:v>
                </c:pt>
                <c:pt idx="2">
                  <c:v>7</c:v>
                </c:pt>
                <c:pt idx="3">
                  <c:v>3</c:v>
                </c:pt>
                <c:pt idx="4">
                  <c:v>3</c:v>
                </c:pt>
              </c:numCache>
            </c:numRef>
          </c:val>
          <c:extLst>
            <c:ext xmlns:c16="http://schemas.microsoft.com/office/drawing/2014/chart" uri="{C3380CC4-5D6E-409C-BE32-E72D297353CC}">
              <c16:uniqueId val="{00000001-F1B1-4B2D-8969-1344103BCE85}"/>
            </c:ext>
          </c:extLst>
        </c:ser>
        <c:ser>
          <c:idx val="2"/>
          <c:order val="2"/>
          <c:tx>
            <c:strRef>
              <c:f>Sheet1!$D$1</c:f>
              <c:strCache>
                <c:ptCount val="1"/>
                <c:pt idx="0">
                  <c:v>8</c:v>
                </c:pt>
              </c:strCache>
            </c:strRef>
          </c:tx>
          <c:spPr>
            <a:solidFill>
              <a:srgbClr val="00D0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Sheet1!$D$2:$D$6</c:f>
              <c:numCache>
                <c:formatCode>General</c:formatCode>
                <c:ptCount val="5"/>
                <c:pt idx="0">
                  <c:v>22</c:v>
                </c:pt>
                <c:pt idx="1">
                  <c:v>11</c:v>
                </c:pt>
                <c:pt idx="2">
                  <c:v>11</c:v>
                </c:pt>
                <c:pt idx="3">
                  <c:v>8</c:v>
                </c:pt>
                <c:pt idx="4">
                  <c:v>6</c:v>
                </c:pt>
              </c:numCache>
            </c:numRef>
          </c:val>
          <c:extLst>
            <c:ext xmlns:c16="http://schemas.microsoft.com/office/drawing/2014/chart" uri="{C3380CC4-5D6E-409C-BE32-E72D297353CC}">
              <c16:uniqueId val="{00000002-F1B1-4B2D-8969-1344103BCE85}"/>
            </c:ext>
          </c:extLst>
        </c:ser>
        <c:ser>
          <c:idx val="3"/>
          <c:order val="3"/>
          <c:tx>
            <c:strRef>
              <c:f>Sheet1!$E$1</c:f>
              <c:strCache>
                <c:ptCount val="1"/>
                <c:pt idx="0">
                  <c:v>7</c:v>
                </c:pt>
              </c:strCache>
            </c:strRef>
          </c:tx>
          <c:spPr>
            <a:solidFill>
              <a:srgbClr val="5EE7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Sheet1!$E$2:$E$6</c:f>
              <c:numCache>
                <c:formatCode>General</c:formatCode>
                <c:ptCount val="5"/>
                <c:pt idx="0">
                  <c:v>17</c:v>
                </c:pt>
                <c:pt idx="1">
                  <c:v>13</c:v>
                </c:pt>
                <c:pt idx="2">
                  <c:v>13</c:v>
                </c:pt>
                <c:pt idx="3">
                  <c:v>10</c:v>
                </c:pt>
                <c:pt idx="4">
                  <c:v>10</c:v>
                </c:pt>
              </c:numCache>
            </c:numRef>
          </c:val>
          <c:extLst>
            <c:ext xmlns:c16="http://schemas.microsoft.com/office/drawing/2014/chart" uri="{C3380CC4-5D6E-409C-BE32-E72D297353CC}">
              <c16:uniqueId val="{00000003-F1B1-4B2D-8969-1344103BCE85}"/>
            </c:ext>
          </c:extLst>
        </c:ser>
        <c:ser>
          <c:idx val="4"/>
          <c:order val="4"/>
          <c:tx>
            <c:strRef>
              <c:f>Sheet1!$F$1</c:f>
              <c:strCache>
                <c:ptCount val="1"/>
                <c:pt idx="0">
                  <c:v>6</c:v>
                </c:pt>
              </c:strCache>
            </c:strRef>
          </c:tx>
          <c:spPr>
            <a:solidFill>
              <a:srgbClr val="C9F7F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Sheet1!$F$2:$F$6</c:f>
              <c:numCache>
                <c:formatCode>General</c:formatCode>
                <c:ptCount val="5"/>
                <c:pt idx="0">
                  <c:v>8</c:v>
                </c:pt>
                <c:pt idx="1">
                  <c:v>15</c:v>
                </c:pt>
                <c:pt idx="2">
                  <c:v>13</c:v>
                </c:pt>
                <c:pt idx="3">
                  <c:v>12</c:v>
                </c:pt>
                <c:pt idx="4">
                  <c:v>10</c:v>
                </c:pt>
              </c:numCache>
            </c:numRef>
          </c:val>
          <c:extLst>
            <c:ext xmlns:c16="http://schemas.microsoft.com/office/drawing/2014/chart" uri="{C3380CC4-5D6E-409C-BE32-E72D297353CC}">
              <c16:uniqueId val="{00000004-F1B1-4B2D-8969-1344103BCE85}"/>
            </c:ext>
          </c:extLst>
        </c:ser>
        <c:ser>
          <c:idx val="5"/>
          <c:order val="5"/>
          <c:tx>
            <c:strRef>
              <c:f>Sheet1!$G$1</c:f>
              <c:strCache>
                <c:ptCount val="1"/>
                <c:pt idx="0">
                  <c:v>5</c:v>
                </c:pt>
              </c:strCache>
            </c:strRef>
          </c:tx>
          <c:spPr>
            <a:solidFill>
              <a:srgbClr val="DCE8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Sheet1!$G$2:$G$6</c:f>
              <c:numCache>
                <c:formatCode>General</c:formatCode>
                <c:ptCount val="5"/>
                <c:pt idx="0">
                  <c:v>8</c:v>
                </c:pt>
                <c:pt idx="1">
                  <c:v>17</c:v>
                </c:pt>
                <c:pt idx="2">
                  <c:v>16</c:v>
                </c:pt>
                <c:pt idx="3">
                  <c:v>16</c:v>
                </c:pt>
                <c:pt idx="4">
                  <c:v>15</c:v>
                </c:pt>
              </c:numCache>
            </c:numRef>
          </c:val>
          <c:extLst>
            <c:ext xmlns:c16="http://schemas.microsoft.com/office/drawing/2014/chart" uri="{C3380CC4-5D6E-409C-BE32-E72D297353CC}">
              <c16:uniqueId val="{00000005-F1B1-4B2D-8969-1344103BCE85}"/>
            </c:ext>
          </c:extLst>
        </c:ser>
        <c:ser>
          <c:idx val="6"/>
          <c:order val="6"/>
          <c:tx>
            <c:strRef>
              <c:f>Sheet1!$H$1</c:f>
              <c:strCache>
                <c:ptCount val="1"/>
                <c:pt idx="0">
                  <c:v>4</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Sheet1!$H$2:$H$6</c:f>
              <c:numCache>
                <c:formatCode>General</c:formatCode>
                <c:ptCount val="5"/>
                <c:pt idx="0">
                  <c:v>3</c:v>
                </c:pt>
                <c:pt idx="1">
                  <c:v>11</c:v>
                </c:pt>
                <c:pt idx="2">
                  <c:v>9</c:v>
                </c:pt>
                <c:pt idx="3">
                  <c:v>11</c:v>
                </c:pt>
                <c:pt idx="4">
                  <c:v>10</c:v>
                </c:pt>
              </c:numCache>
            </c:numRef>
          </c:val>
          <c:extLst>
            <c:ext xmlns:c16="http://schemas.microsoft.com/office/drawing/2014/chart" uri="{C3380CC4-5D6E-409C-BE32-E72D297353CC}">
              <c16:uniqueId val="{00000006-F1B1-4B2D-8969-1344103BCE85}"/>
            </c:ext>
          </c:extLst>
        </c:ser>
        <c:ser>
          <c:idx val="7"/>
          <c:order val="7"/>
          <c:tx>
            <c:strRef>
              <c:f>Sheet1!$I$1</c:f>
              <c:strCache>
                <c:ptCount val="1"/>
                <c:pt idx="0">
                  <c:v>3</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Sheet1!$I$2:$I$6</c:f>
              <c:numCache>
                <c:formatCode>General</c:formatCode>
                <c:ptCount val="5"/>
                <c:pt idx="0">
                  <c:v>2</c:v>
                </c:pt>
                <c:pt idx="1">
                  <c:v>8</c:v>
                </c:pt>
                <c:pt idx="2">
                  <c:v>8</c:v>
                </c:pt>
                <c:pt idx="3">
                  <c:v>11</c:v>
                </c:pt>
                <c:pt idx="4">
                  <c:v>11</c:v>
                </c:pt>
              </c:numCache>
            </c:numRef>
          </c:val>
          <c:extLst>
            <c:ext xmlns:c16="http://schemas.microsoft.com/office/drawing/2014/chart" uri="{C3380CC4-5D6E-409C-BE32-E72D297353CC}">
              <c16:uniqueId val="{00000007-F1B1-4B2D-8969-1344103BCE85}"/>
            </c:ext>
          </c:extLst>
        </c:ser>
        <c:ser>
          <c:idx val="8"/>
          <c:order val="8"/>
          <c:tx>
            <c:strRef>
              <c:f>Sheet1!$J$1</c:f>
              <c:strCache>
                <c:ptCount val="1"/>
                <c:pt idx="0">
                  <c:v>2</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Sheet1!$J$2:$J$6</c:f>
              <c:numCache>
                <c:formatCode>General</c:formatCode>
                <c:ptCount val="5"/>
                <c:pt idx="0">
                  <c:v>1</c:v>
                </c:pt>
                <c:pt idx="1">
                  <c:v>6</c:v>
                </c:pt>
                <c:pt idx="2">
                  <c:v>7</c:v>
                </c:pt>
                <c:pt idx="3">
                  <c:v>9</c:v>
                </c:pt>
                <c:pt idx="4">
                  <c:v>11</c:v>
                </c:pt>
              </c:numCache>
            </c:numRef>
          </c:val>
          <c:extLst>
            <c:ext xmlns:c16="http://schemas.microsoft.com/office/drawing/2014/chart" uri="{C3380CC4-5D6E-409C-BE32-E72D297353CC}">
              <c16:uniqueId val="{00000008-F1B1-4B2D-8969-1344103BCE85}"/>
            </c:ext>
          </c:extLst>
        </c:ser>
        <c:ser>
          <c:idx val="9"/>
          <c:order val="9"/>
          <c:tx>
            <c:strRef>
              <c:f>Sheet1!$K$1</c:f>
              <c:strCache>
                <c:ptCount val="1"/>
                <c:pt idx="0">
                  <c:v>1 - labai nepalankiai</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Sheet1!$K$2:$K$6</c:f>
              <c:numCache>
                <c:formatCode>General</c:formatCode>
                <c:ptCount val="5"/>
                <c:pt idx="0">
                  <c:v>3</c:v>
                </c:pt>
                <c:pt idx="1">
                  <c:v>11</c:v>
                </c:pt>
                <c:pt idx="2">
                  <c:v>13</c:v>
                </c:pt>
                <c:pt idx="3">
                  <c:v>18</c:v>
                </c:pt>
                <c:pt idx="4">
                  <c:v>22</c:v>
                </c:pt>
              </c:numCache>
            </c:numRef>
          </c:val>
          <c:extLst>
            <c:ext xmlns:c16="http://schemas.microsoft.com/office/drawing/2014/chart" uri="{C3380CC4-5D6E-409C-BE32-E72D297353CC}">
              <c16:uniqueId val="{00000009-F1B1-4B2D-8969-1344103BCE85}"/>
            </c:ext>
          </c:extLst>
        </c:ser>
        <c:dLbls>
          <c:dLblPos val="ctr"/>
          <c:showLegendKey val="0"/>
          <c:showVal val="1"/>
          <c:showCatName val="0"/>
          <c:showSerName val="0"/>
          <c:showPercent val="0"/>
          <c:showBubbleSize val="0"/>
        </c:dLbls>
        <c:gapWidth val="150"/>
        <c:overlap val="100"/>
        <c:axId val="1814637663"/>
        <c:axId val="1814650975"/>
      </c:barChart>
      <c:catAx>
        <c:axId val="181463766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100" b="0" i="0" u="none" strike="noStrike" kern="1200" baseline="0">
                <a:solidFill>
                  <a:schemeClr val="tx1">
                    <a:lumMod val="65000"/>
                    <a:lumOff val="35000"/>
                  </a:schemeClr>
                </a:solidFill>
                <a:latin typeface="+mn-lt"/>
                <a:ea typeface="+mn-ea"/>
                <a:cs typeface="+mn-cs"/>
              </a:defRPr>
            </a:pPr>
            <a:endParaRPr lang="en-US"/>
          </a:p>
        </c:txPr>
        <c:crossAx val="1814650975"/>
        <c:crosses val="autoZero"/>
        <c:auto val="1"/>
        <c:lblAlgn val="ctr"/>
        <c:lblOffset val="100"/>
        <c:noMultiLvlLbl val="0"/>
      </c:catAx>
      <c:valAx>
        <c:axId val="1814650975"/>
        <c:scaling>
          <c:orientation val="minMax"/>
          <c:max val="100"/>
        </c:scaling>
        <c:delete val="1"/>
        <c:axPos val="t"/>
        <c:numFmt formatCode="General" sourceLinked="1"/>
        <c:majorTickMark val="none"/>
        <c:minorTickMark val="none"/>
        <c:tickLblPos val="nextTo"/>
        <c:crossAx val="1814637663"/>
        <c:crosses val="autoZero"/>
        <c:crossBetween val="between"/>
      </c:valAx>
      <c:spPr>
        <a:noFill/>
        <a:ln>
          <a:noFill/>
        </a:ln>
        <a:effectLst/>
      </c:spPr>
    </c:plotArea>
    <c:legend>
      <c:legendPos val="b"/>
      <c:layout>
        <c:manualLayout>
          <c:xMode val="edge"/>
          <c:yMode val="edge"/>
          <c:x val="0.14862560697284044"/>
          <c:y val="0.13103957639918515"/>
          <c:w val="0.85137438756330508"/>
          <c:h val="5.343997286241025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26849238840971E-2"/>
          <c:y val="4.4973593822682123E-2"/>
          <c:w val="0.88894630152231802"/>
          <c:h val="0.9300153173388373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3DB2-4660-9BBD-51979FADC2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c:v>
                </c:pt>
                <c:pt idx="1">
                  <c:v>b</c:v>
                </c:pt>
                <c:pt idx="2">
                  <c:v>c</c:v>
                </c:pt>
                <c:pt idx="3">
                  <c:v>d</c:v>
                </c:pt>
                <c:pt idx="4">
                  <c:v>e</c:v>
                </c:pt>
              </c:strCache>
            </c:strRef>
          </c:cat>
          <c:val>
            <c:numRef>
              <c:f>Sheet1!$B$2:$B$6</c:f>
              <c:numCache>
                <c:formatCode>General</c:formatCode>
                <c:ptCount val="5"/>
                <c:pt idx="0">
                  <c:v>7.45</c:v>
                </c:pt>
                <c:pt idx="1">
                  <c:v>5.2</c:v>
                </c:pt>
                <c:pt idx="2">
                  <c:v>5.15</c:v>
                </c:pt>
                <c:pt idx="3">
                  <c:v>4.43</c:v>
                </c:pt>
                <c:pt idx="4">
                  <c:v>4.13</c:v>
                </c:pt>
              </c:numCache>
            </c:numRef>
          </c:val>
          <c:extLst>
            <c:ext xmlns:c16="http://schemas.microsoft.com/office/drawing/2014/chart" uri="{C3380CC4-5D6E-409C-BE32-E72D297353CC}">
              <c16:uniqueId val="{00000000-3DB2-4660-9BBD-51979FADC2F4}"/>
            </c:ext>
          </c:extLst>
        </c:ser>
        <c:dLbls>
          <c:showLegendKey val="0"/>
          <c:showVal val="0"/>
          <c:showCatName val="0"/>
          <c:showSerName val="0"/>
          <c:showPercent val="0"/>
          <c:showBubbleSize val="0"/>
        </c:dLbls>
        <c:gapWidth val="135"/>
        <c:overlap val="5"/>
        <c:axId val="653019663"/>
        <c:axId val="653010095"/>
      </c:barChart>
      <c:catAx>
        <c:axId val="653019663"/>
        <c:scaling>
          <c:orientation val="maxMin"/>
        </c:scaling>
        <c:delete val="1"/>
        <c:axPos val="l"/>
        <c:numFmt formatCode="General" sourceLinked="1"/>
        <c:majorTickMark val="out"/>
        <c:minorTickMark val="none"/>
        <c:tickLblPos val="nextTo"/>
        <c:crossAx val="653010095"/>
        <c:crosses val="autoZero"/>
        <c:auto val="1"/>
        <c:lblAlgn val="ctr"/>
        <c:lblOffset val="100"/>
        <c:noMultiLvlLbl val="0"/>
      </c:catAx>
      <c:valAx>
        <c:axId val="653010095"/>
        <c:scaling>
          <c:orientation val="minMax"/>
        </c:scaling>
        <c:delete val="1"/>
        <c:axPos val="t"/>
        <c:numFmt formatCode="General" sourceLinked="1"/>
        <c:majorTickMark val="out"/>
        <c:minorTickMark val="none"/>
        <c:tickLblPos val="nextTo"/>
        <c:crossAx val="653019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56907783570667125"/>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A94-46AC-BF37-841438F4F87A}"/>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A94-46AC-BF37-841438F4F87A}"/>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A94-46AC-BF37-841438F4F87A}"/>
                </c:ext>
              </c:extLst>
            </c:dLbl>
            <c:dLbl>
              <c:idx val="3"/>
              <c:tx>
                <c:rich>
                  <a:bodyPr/>
                  <a:lstStyle/>
                  <a:p>
                    <a:fld id="{6364943C-6D02-4F2C-8148-B3C8F230269D}"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94-46AC-BF37-841438F4F87A}"/>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bg1"/>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6989180109652714E-2"/>
                      <c:h val="8.0002538000610704E-2"/>
                    </c:manualLayout>
                  </c15:layout>
                  <c15:dlblFieldTable/>
                  <c15:showDataLabelsRange val="0"/>
                </c:ext>
                <c:ext xmlns:c16="http://schemas.microsoft.com/office/drawing/2014/chart" uri="{C3380CC4-5D6E-409C-BE32-E72D297353CC}">
                  <c16:uniqueId val="{00000004-6A94-46AC-BF37-841438F4F8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Sheet1!$B$2:$B$6</c:f>
              <c:numCache>
                <c:formatCode>General</c:formatCode>
                <c:ptCount val="5"/>
                <c:pt idx="0">
                  <c:v>7.45</c:v>
                </c:pt>
                <c:pt idx="1">
                  <c:v>5.2</c:v>
                </c:pt>
                <c:pt idx="2">
                  <c:v>5.15</c:v>
                </c:pt>
                <c:pt idx="3">
                  <c:v>4.43</c:v>
                </c:pt>
                <c:pt idx="4">
                  <c:v>4.13</c:v>
                </c:pt>
              </c:numCache>
            </c:numRef>
          </c:val>
          <c:extLst>
            <c:ext xmlns:c16="http://schemas.microsoft.com/office/drawing/2014/chart" uri="{C3380CC4-5D6E-409C-BE32-E72D297353CC}">
              <c16:uniqueId val="{00000006-6A94-46AC-BF37-841438F4F87A}"/>
            </c:ext>
          </c:extLst>
        </c:ser>
        <c:ser>
          <c:idx val="1"/>
          <c:order val="1"/>
          <c:tx>
            <c:strRef>
              <c:f>Sheet1!$C$1</c:f>
              <c:strCache>
                <c:ptCount val="1"/>
              </c:strCache>
            </c:strRef>
          </c:tx>
          <c:spPr>
            <a:noFill/>
            <a:ln>
              <a:noFill/>
            </a:ln>
            <a:effectLst/>
          </c:spPr>
          <c:invertIfNegative val="0"/>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Sheet1!$C$2:$C$6</c:f>
              <c:numCache>
                <c:formatCode>General</c:formatCode>
                <c:ptCount val="5"/>
                <c:pt idx="0">
                  <c:v>4.55</c:v>
                </c:pt>
                <c:pt idx="1">
                  <c:v>6.8</c:v>
                </c:pt>
                <c:pt idx="2">
                  <c:v>6.85</c:v>
                </c:pt>
                <c:pt idx="3">
                  <c:v>7.57</c:v>
                </c:pt>
                <c:pt idx="4">
                  <c:v>7.87</c:v>
                </c:pt>
              </c:numCache>
            </c:numRef>
          </c:val>
          <c:extLst>
            <c:ext xmlns:c16="http://schemas.microsoft.com/office/drawing/2014/chart" uri="{C3380CC4-5D6E-409C-BE32-E72D297353CC}">
              <c16:uniqueId val="{00000007-6A94-46AC-BF37-841438F4F87A}"/>
            </c:ext>
          </c:extLst>
        </c:ser>
        <c:ser>
          <c:idx val="2"/>
          <c:order val="2"/>
          <c:tx>
            <c:strRef>
              <c:f>Sheet1!$D$1</c:f>
              <c:strCache>
                <c:ptCount val="1"/>
                <c:pt idx="0">
                  <c:v>Taip, esu betarpiškai susidūręs, turėjau reikalų</c:v>
                </c:pt>
              </c:strCache>
            </c:strRef>
          </c:tx>
          <c:spPr>
            <a:solidFill>
              <a:srgbClr val="1AB1AF"/>
            </a:solidFill>
            <a:ln>
              <a:noFill/>
            </a:ln>
            <a:effectLst/>
          </c:spPr>
          <c:invertIfNegative val="0"/>
          <c:dPt>
            <c:idx val="2"/>
            <c:invertIfNegative val="0"/>
            <c:bubble3D val="0"/>
            <c:spPr>
              <a:solidFill>
                <a:srgbClr val="1AB1AF"/>
              </a:solidFill>
              <a:ln w="19050">
                <a:solidFill>
                  <a:schemeClr val="accent1"/>
                </a:solidFill>
              </a:ln>
              <a:effectLst/>
            </c:spPr>
            <c:extLst>
              <c:ext xmlns:c16="http://schemas.microsoft.com/office/drawing/2014/chart" uri="{C3380CC4-5D6E-409C-BE32-E72D297353CC}">
                <c16:uniqueId val="{0000000B-6A94-46AC-BF37-841438F4F87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Sheet1!$D$2:$D$6</c:f>
              <c:numCache>
                <c:formatCode>General</c:formatCode>
                <c:ptCount val="5"/>
                <c:pt idx="0">
                  <c:v>7.26</c:v>
                </c:pt>
                <c:pt idx="1">
                  <c:v>5.42</c:v>
                </c:pt>
                <c:pt idx="2">
                  <c:v>5.87</c:v>
                </c:pt>
                <c:pt idx="3">
                  <c:v>4.7699999999999996</c:v>
                </c:pt>
                <c:pt idx="4">
                  <c:v>4.54</c:v>
                </c:pt>
              </c:numCache>
            </c:numRef>
          </c:val>
          <c:extLst>
            <c:ext xmlns:c16="http://schemas.microsoft.com/office/drawing/2014/chart" uri="{C3380CC4-5D6E-409C-BE32-E72D297353CC}">
              <c16:uniqueId val="{00000008-6A94-46AC-BF37-841438F4F87A}"/>
            </c:ext>
          </c:extLst>
        </c:ser>
        <c:ser>
          <c:idx val="3"/>
          <c:order val="3"/>
          <c:tx>
            <c:strRef>
              <c:f>Sheet1!$E$1</c:f>
              <c:strCache>
                <c:ptCount val="1"/>
              </c:strCache>
            </c:strRef>
          </c:tx>
          <c:spPr>
            <a:noFill/>
            <a:ln>
              <a:noFill/>
            </a:ln>
            <a:effectLst/>
          </c:spPr>
          <c:invertIfNegative val="0"/>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Sheet1!$E$2:$E$6</c:f>
              <c:numCache>
                <c:formatCode>General</c:formatCode>
                <c:ptCount val="5"/>
                <c:pt idx="0">
                  <c:v>3.74</c:v>
                </c:pt>
                <c:pt idx="1">
                  <c:v>5.58</c:v>
                </c:pt>
                <c:pt idx="2">
                  <c:v>5.13</c:v>
                </c:pt>
                <c:pt idx="3">
                  <c:v>6.23</c:v>
                </c:pt>
                <c:pt idx="4">
                  <c:v>6.46</c:v>
                </c:pt>
              </c:numCache>
            </c:numRef>
          </c:val>
          <c:extLst>
            <c:ext xmlns:c16="http://schemas.microsoft.com/office/drawing/2014/chart" uri="{C3380CC4-5D6E-409C-BE32-E72D297353CC}">
              <c16:uniqueId val="{00000009-6A94-46AC-BF37-841438F4F87A}"/>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Karo pabėgėliai iš Ukrainos</c:v>
                </c:pt>
                <c:pt idx="1">
                  <c:v>Darbo migrantai iš Centrinės Azijos (Uzbekija, Tadžikija, Kirgizija, Kazachstanas)</c:v>
                </c:pt>
                <c:pt idx="2">
                  <c:v>Migrantai Baltarusijos piliečiai </c:v>
                </c:pt>
                <c:pt idx="3">
                  <c:v>Migrantai iš Artimųjų Rytų (Sirijos, Afganistano, Irako, Irano ir t.t.)</c:v>
                </c:pt>
                <c:pt idx="4">
                  <c:v>Migrantai, patekę į Lietuvą per Lietuvos – Baltarusijos sieną 2021 m.</c:v>
                </c:pt>
              </c:strCache>
            </c:strRef>
          </c:cat>
          <c:val>
            <c:numRef>
              <c:f>Sheet1!$F$2:$F$6</c:f>
              <c:numCache>
                <c:formatCode>General</c:formatCode>
                <c:ptCount val="5"/>
                <c:pt idx="0">
                  <c:v>7.52</c:v>
                </c:pt>
                <c:pt idx="1">
                  <c:v>5.12</c:v>
                </c:pt>
                <c:pt idx="2">
                  <c:v>4.8899999999999997</c:v>
                </c:pt>
                <c:pt idx="3">
                  <c:v>4.3099999999999996</c:v>
                </c:pt>
                <c:pt idx="4">
                  <c:v>3.98</c:v>
                </c:pt>
              </c:numCache>
            </c:numRef>
          </c:val>
          <c:extLst>
            <c:ext xmlns:c16="http://schemas.microsoft.com/office/drawing/2014/chart" uri="{C3380CC4-5D6E-409C-BE32-E72D297353CC}">
              <c16:uniqueId val="{0000000A-6A94-46AC-BF37-841438F4F87A}"/>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3400420722035356"/>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3"/>
            <c:invertIfNegative val="0"/>
            <c:bubble3D val="0"/>
            <c:spPr>
              <a:solidFill>
                <a:schemeClr val="accent4"/>
              </a:solidFill>
              <a:ln>
                <a:noFill/>
              </a:ln>
              <a:effectLst/>
            </c:spPr>
            <c:extLst>
              <c:ext xmlns:c16="http://schemas.microsoft.com/office/drawing/2014/chart" uri="{C3380CC4-5D6E-409C-BE32-E72D297353CC}">
                <c16:uniqueId val="{00000003-6A94-46AC-BF37-841438F4F87A}"/>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4-6A94-46AC-BF37-841438F4F87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A94-46AC-BF37-841438F4F87A}"/>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A94-46AC-BF37-841438F4F87A}"/>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A94-46AC-BF37-841438F4F87A}"/>
                </c:ext>
              </c:extLst>
            </c:dLbl>
            <c:dLbl>
              <c:idx val="3"/>
              <c:tx>
                <c:rich>
                  <a:bodyPr/>
                  <a:lstStyle/>
                  <a:p>
                    <a:fld id="{6364943C-6D02-4F2C-8148-B3C8F230269D}" type="VALUE">
                      <a:rPr lang="en-US">
                        <a:solidFill>
                          <a:schemeClr val="tx1">
                            <a:lumMod val="75000"/>
                            <a:lumOff val="25000"/>
                          </a:schemeClr>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94-46AC-BF37-841438F4F87A}"/>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6A94-46AC-BF37-841438F4F8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Taip, pagerėjo</c:v>
                </c:pt>
                <c:pt idx="1">
                  <c:v>Taip, suprastėjo</c:v>
                </c:pt>
                <c:pt idx="2">
                  <c:v>Ne, nepasikeitė</c:v>
                </c:pt>
                <c:pt idx="3">
                  <c:v>Nežinau</c:v>
                </c:pt>
                <c:pt idx="4">
                  <c:v>Nenoriu atsakyti</c:v>
                </c:pt>
              </c:strCache>
            </c:strRef>
          </c:cat>
          <c:val>
            <c:numRef>
              <c:f>Sheet1!$B$2:$B$6</c:f>
              <c:numCache>
                <c:formatCode>General</c:formatCode>
                <c:ptCount val="5"/>
                <c:pt idx="0">
                  <c:v>9</c:v>
                </c:pt>
                <c:pt idx="1">
                  <c:v>29</c:v>
                </c:pt>
                <c:pt idx="2">
                  <c:v>53</c:v>
                </c:pt>
                <c:pt idx="3">
                  <c:v>7</c:v>
                </c:pt>
                <c:pt idx="4">
                  <c:v>2</c:v>
                </c:pt>
              </c:numCache>
            </c:numRef>
          </c:val>
          <c:extLst>
            <c:ext xmlns:c16="http://schemas.microsoft.com/office/drawing/2014/chart" uri="{C3380CC4-5D6E-409C-BE32-E72D297353CC}">
              <c16:uniqueId val="{00000006-6A94-46AC-BF37-841438F4F87A}"/>
            </c:ext>
          </c:extLst>
        </c:ser>
        <c:ser>
          <c:idx val="1"/>
          <c:order val="1"/>
          <c:tx>
            <c:strRef>
              <c:f>Sheet1!$C$1</c:f>
              <c:strCache>
                <c:ptCount val="1"/>
              </c:strCache>
            </c:strRef>
          </c:tx>
          <c:spPr>
            <a:noFill/>
            <a:ln>
              <a:noFill/>
            </a:ln>
            <a:effectLst/>
          </c:spPr>
          <c:invertIfNegative val="0"/>
          <c:cat>
            <c:strRef>
              <c:f>Sheet1!$A$2:$A$6</c:f>
              <c:strCache>
                <c:ptCount val="5"/>
                <c:pt idx="0">
                  <c:v>Taip, pagerėjo</c:v>
                </c:pt>
                <c:pt idx="1">
                  <c:v>Taip, suprastėjo</c:v>
                </c:pt>
                <c:pt idx="2">
                  <c:v>Ne, nepasikeitė</c:v>
                </c:pt>
                <c:pt idx="3">
                  <c:v>Nežinau</c:v>
                </c:pt>
                <c:pt idx="4">
                  <c:v>Nenoriu atsakyti</c:v>
                </c:pt>
              </c:strCache>
            </c:strRef>
          </c:cat>
          <c:val>
            <c:numRef>
              <c:f>Sheet1!$C$2:$C$6</c:f>
              <c:numCache>
                <c:formatCode>General</c:formatCode>
                <c:ptCount val="5"/>
                <c:pt idx="0">
                  <c:v>71</c:v>
                </c:pt>
                <c:pt idx="1">
                  <c:v>51</c:v>
                </c:pt>
                <c:pt idx="2">
                  <c:v>27</c:v>
                </c:pt>
                <c:pt idx="3">
                  <c:v>73</c:v>
                </c:pt>
                <c:pt idx="4">
                  <c:v>78</c:v>
                </c:pt>
              </c:numCache>
            </c:numRef>
          </c:val>
          <c:extLst>
            <c:ext xmlns:c16="http://schemas.microsoft.com/office/drawing/2014/chart" uri="{C3380CC4-5D6E-409C-BE32-E72D297353CC}">
              <c16:uniqueId val="{00000007-6A94-46AC-BF37-841438F4F87A}"/>
            </c:ext>
          </c:extLst>
        </c:ser>
        <c:ser>
          <c:idx val="2"/>
          <c:order val="2"/>
          <c:tx>
            <c:strRef>
              <c:f>Sheet1!$D$1</c:f>
              <c:strCache>
                <c:ptCount val="1"/>
                <c:pt idx="0">
                  <c:v>Taip, esu betarpiškai susidūręs, turėjau reikalų</c:v>
                </c:pt>
              </c:strCache>
            </c:strRef>
          </c:tx>
          <c:spPr>
            <a:solidFill>
              <a:srgbClr val="1AB1AF"/>
            </a:solidFill>
            <a:ln>
              <a:noFill/>
            </a:ln>
            <a:effectLst/>
          </c:spPr>
          <c:invertIfNegative val="0"/>
          <c:dPt>
            <c:idx val="0"/>
            <c:invertIfNegative val="0"/>
            <c:bubble3D val="0"/>
            <c:spPr>
              <a:solidFill>
                <a:srgbClr val="1AB1AF"/>
              </a:solidFill>
              <a:ln w="19050">
                <a:solidFill>
                  <a:schemeClr val="accent1"/>
                </a:solidFill>
              </a:ln>
              <a:effectLst/>
            </c:spPr>
            <c:extLst>
              <c:ext xmlns:c16="http://schemas.microsoft.com/office/drawing/2014/chart" uri="{C3380CC4-5D6E-409C-BE32-E72D297353CC}">
                <c16:uniqueId val="{00000006-1283-4ADC-A002-4A4BAE79B427}"/>
              </c:ext>
            </c:extLst>
          </c:dPt>
          <c:dPt>
            <c:idx val="1"/>
            <c:invertIfNegative val="0"/>
            <c:bubble3D val="0"/>
            <c:spPr>
              <a:solidFill>
                <a:srgbClr val="1AB1AF"/>
              </a:solidFill>
              <a:ln w="19050">
                <a:solidFill>
                  <a:schemeClr val="accent1"/>
                </a:solidFill>
              </a:ln>
              <a:effectLst/>
            </c:spPr>
            <c:extLst>
              <c:ext xmlns:c16="http://schemas.microsoft.com/office/drawing/2014/chart" uri="{C3380CC4-5D6E-409C-BE32-E72D297353CC}">
                <c16:uniqueId val="{00000004-1283-4ADC-A002-4A4BAE79B427}"/>
              </c:ext>
            </c:extLst>
          </c:dPt>
          <c:dPt>
            <c:idx val="2"/>
            <c:invertIfNegative val="0"/>
            <c:bubble3D val="0"/>
            <c:spPr>
              <a:solidFill>
                <a:srgbClr val="1AB1AF"/>
              </a:solidFill>
              <a:ln w="19050">
                <a:noFill/>
              </a:ln>
              <a:effectLst/>
            </c:spPr>
            <c:extLst>
              <c:ext xmlns:c16="http://schemas.microsoft.com/office/drawing/2014/chart" uri="{C3380CC4-5D6E-409C-BE32-E72D297353CC}">
                <c16:uniqueId val="{0000000B-6A94-46AC-BF37-841438F4F87A}"/>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2-1283-4ADC-A002-4A4BAE79B427}"/>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0-1283-4ADC-A002-4A4BAE79B427}"/>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2.0794711715020196E-2"/>
                      <c:h val="9.8292665839172719E-2"/>
                    </c:manualLayout>
                  </c15:layout>
                </c:ext>
                <c:ext xmlns:c16="http://schemas.microsoft.com/office/drawing/2014/chart" uri="{C3380CC4-5D6E-409C-BE32-E72D297353CC}">
                  <c16:uniqueId val="{00000000-1283-4ADC-A002-4A4BAE79B42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Taip, pagerėjo</c:v>
                </c:pt>
                <c:pt idx="1">
                  <c:v>Taip, suprastėjo</c:v>
                </c:pt>
                <c:pt idx="2">
                  <c:v>Ne, nepasikeitė</c:v>
                </c:pt>
                <c:pt idx="3">
                  <c:v>Nežinau</c:v>
                </c:pt>
                <c:pt idx="4">
                  <c:v>Nenoriu atsakyti</c:v>
                </c:pt>
              </c:strCache>
            </c:strRef>
          </c:cat>
          <c:val>
            <c:numRef>
              <c:f>Sheet1!$D$2:$D$6</c:f>
              <c:numCache>
                <c:formatCode>General</c:formatCode>
                <c:ptCount val="5"/>
                <c:pt idx="0">
                  <c:v>14</c:v>
                </c:pt>
                <c:pt idx="1">
                  <c:v>35</c:v>
                </c:pt>
                <c:pt idx="2">
                  <c:v>44</c:v>
                </c:pt>
                <c:pt idx="3">
                  <c:v>6</c:v>
                </c:pt>
                <c:pt idx="4">
                  <c:v>1</c:v>
                </c:pt>
              </c:numCache>
            </c:numRef>
          </c:val>
          <c:extLst>
            <c:ext xmlns:c16="http://schemas.microsoft.com/office/drawing/2014/chart" uri="{C3380CC4-5D6E-409C-BE32-E72D297353CC}">
              <c16:uniqueId val="{00000008-6A94-46AC-BF37-841438F4F87A}"/>
            </c:ext>
          </c:extLst>
        </c:ser>
        <c:ser>
          <c:idx val="3"/>
          <c:order val="3"/>
          <c:tx>
            <c:strRef>
              <c:f>Sheet1!$E$1</c:f>
              <c:strCache>
                <c:ptCount val="1"/>
              </c:strCache>
            </c:strRef>
          </c:tx>
          <c:spPr>
            <a:noFill/>
            <a:ln>
              <a:noFill/>
            </a:ln>
            <a:effectLst/>
          </c:spPr>
          <c:invertIfNegative val="0"/>
          <c:cat>
            <c:strRef>
              <c:f>Sheet1!$A$2:$A$6</c:f>
              <c:strCache>
                <c:ptCount val="5"/>
                <c:pt idx="0">
                  <c:v>Taip, pagerėjo</c:v>
                </c:pt>
                <c:pt idx="1">
                  <c:v>Taip, suprastėjo</c:v>
                </c:pt>
                <c:pt idx="2">
                  <c:v>Ne, nepasikeitė</c:v>
                </c:pt>
                <c:pt idx="3">
                  <c:v>Nežinau</c:v>
                </c:pt>
                <c:pt idx="4">
                  <c:v>Nenoriu atsakyti</c:v>
                </c:pt>
              </c:strCache>
            </c:strRef>
          </c:cat>
          <c:val>
            <c:numRef>
              <c:f>Sheet1!$E$2:$E$6</c:f>
              <c:numCache>
                <c:formatCode>General</c:formatCode>
                <c:ptCount val="5"/>
                <c:pt idx="0">
                  <c:v>54</c:v>
                </c:pt>
                <c:pt idx="1">
                  <c:v>33</c:v>
                </c:pt>
                <c:pt idx="2">
                  <c:v>24</c:v>
                </c:pt>
                <c:pt idx="3">
                  <c:v>62</c:v>
                </c:pt>
                <c:pt idx="4">
                  <c:v>67</c:v>
                </c:pt>
              </c:numCache>
            </c:numRef>
          </c:val>
          <c:extLst>
            <c:ext xmlns:c16="http://schemas.microsoft.com/office/drawing/2014/chart" uri="{C3380CC4-5D6E-409C-BE32-E72D297353CC}">
              <c16:uniqueId val="{00000009-6A94-46AC-BF37-841438F4F87A}"/>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2"/>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05-1283-4ADC-A002-4A4BAE79B42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3-1283-4ADC-A002-4A4BAE79B427}"/>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1-1283-4ADC-A002-4A4BAE79B427}"/>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01-1283-4ADC-A002-4A4BAE79B42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Taip, pagerėjo</c:v>
                </c:pt>
                <c:pt idx="1">
                  <c:v>Taip, suprastėjo</c:v>
                </c:pt>
                <c:pt idx="2">
                  <c:v>Ne, nepasikeitė</c:v>
                </c:pt>
                <c:pt idx="3">
                  <c:v>Nežinau</c:v>
                </c:pt>
                <c:pt idx="4">
                  <c:v>Nenoriu atsakyti</c:v>
                </c:pt>
              </c:strCache>
            </c:strRef>
          </c:cat>
          <c:val>
            <c:numRef>
              <c:f>Sheet1!$F$2:$F$6</c:f>
              <c:numCache>
                <c:formatCode>General</c:formatCode>
                <c:ptCount val="5"/>
                <c:pt idx="0">
                  <c:v>7</c:v>
                </c:pt>
                <c:pt idx="1">
                  <c:v>27</c:v>
                </c:pt>
                <c:pt idx="2">
                  <c:v>57</c:v>
                </c:pt>
                <c:pt idx="3">
                  <c:v>7</c:v>
                </c:pt>
                <c:pt idx="4">
                  <c:v>2</c:v>
                </c:pt>
              </c:numCache>
            </c:numRef>
          </c:val>
          <c:extLst>
            <c:ext xmlns:c16="http://schemas.microsoft.com/office/drawing/2014/chart" uri="{C3380CC4-5D6E-409C-BE32-E72D297353CC}">
              <c16:uniqueId val="{0000000A-6A94-46AC-BF37-841438F4F87A}"/>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97587171632069"/>
          <c:y val="3.9770934626694628E-2"/>
          <c:w val="0.63400420722035356"/>
          <c:h val="0.9167798507504582"/>
        </c:manualLayout>
      </c:layout>
      <c:barChart>
        <c:barDir val="bar"/>
        <c:grouping val="stacked"/>
        <c:varyColors val="0"/>
        <c:ser>
          <c:idx val="0"/>
          <c:order val="0"/>
          <c:tx>
            <c:strRef>
              <c:f>Sheet1!$B$1</c:f>
              <c:strCache>
                <c:ptCount val="1"/>
                <c:pt idx="0">
                  <c:v>Bendras</c:v>
                </c:pt>
              </c:strCache>
            </c:strRef>
          </c:tx>
          <c:spPr>
            <a:solidFill>
              <a:schemeClr val="accent1"/>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4-6A94-46AC-BF37-841438F4F87A}"/>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5-6A94-46AC-BF37-841438F4F87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A94-46AC-BF37-841438F4F87A}"/>
                </c:ext>
              </c:extLst>
            </c:dLbl>
            <c:dLbl>
              <c:idx val="1"/>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867CA188-19B9-42DA-9D99-F8D3738479F1}" type="VALUE">
                      <a:rPr lang="en-US">
                        <a:solidFill>
                          <a:schemeClr val="bg1"/>
                        </a:solidFill>
                      </a:rPr>
                      <a:pPr>
                        <a:defRPr/>
                      </a:pPr>
                      <a:t>[VALUE]</a:t>
                    </a:fld>
                    <a:endParaRPr lang="en-GB"/>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A94-46AC-BF37-841438F4F87A}"/>
                </c:ext>
              </c:extLst>
            </c:dLbl>
            <c:dLbl>
              <c:idx val="2"/>
              <c:tx>
                <c:rich>
                  <a:bodyPr/>
                  <a:lstStyle/>
                  <a:p>
                    <a:fld id="{2792D4FE-D7AA-4241-9EF9-A337F032CCC0}" type="VALUE">
                      <a:rPr lang="en-US">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A94-46AC-BF37-841438F4F87A}"/>
                </c:ext>
              </c:extLst>
            </c:dLbl>
            <c:dLbl>
              <c:idx val="3"/>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6364943C-6D02-4F2C-8148-B3C8F230269D}" type="VALUE">
                      <a:rPr lang="en-US">
                        <a:solidFill>
                          <a:schemeClr val="bg1"/>
                        </a:solidFill>
                      </a:rPr>
                      <a:pPr>
                        <a:defRPr>
                          <a:solidFill>
                            <a:schemeClr val="bg1"/>
                          </a:solidFill>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94-46AC-BF37-841438F4F87A}"/>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2FE6DE8-E96A-4F51-835D-007A35FFA0D2}" type="VALUE">
                      <a:rPr lang="en-US">
                        <a:solidFill>
                          <a:schemeClr val="tx1">
                            <a:lumMod val="75000"/>
                            <a:lumOff val="25000"/>
                          </a:schemeClr>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layout>
                    <c:manualLayout>
                      <c:w val="2.7661193011909127E-2"/>
                      <c:h val="8.0002538000610704E-2"/>
                    </c:manualLayout>
                  </c15:layout>
                  <c15:dlblFieldTable/>
                  <c15:showDataLabelsRange val="0"/>
                </c:ext>
                <c:ext xmlns:c16="http://schemas.microsoft.com/office/drawing/2014/chart" uri="{C3380CC4-5D6E-409C-BE32-E72D297353CC}">
                  <c16:uniqueId val="{00000004-6A94-46AC-BF37-841438F4F87A}"/>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2.6191490477939245E-2"/>
                      <c:h val="9.8292665839172719E-2"/>
                    </c:manualLayout>
                  </c15:layout>
                </c:ext>
                <c:ext xmlns:c16="http://schemas.microsoft.com/office/drawing/2014/chart" uri="{C3380CC4-5D6E-409C-BE32-E72D297353CC}">
                  <c16:uniqueId val="{00000005-6A94-46AC-BF37-841438F4F87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Visiškai pritariu</c:v>
                </c:pt>
                <c:pt idx="1">
                  <c:v>Greičiau pritariu</c:v>
                </c:pt>
                <c:pt idx="2">
                  <c:v>Greičiau nepritariu</c:v>
                </c:pt>
                <c:pt idx="3">
                  <c:v>Visiškai nepritariu</c:v>
                </c:pt>
                <c:pt idx="4">
                  <c:v>Neturiu nuomonės</c:v>
                </c:pt>
                <c:pt idx="5">
                  <c:v>Nenoriu atsakyti</c:v>
                </c:pt>
              </c:strCache>
            </c:strRef>
          </c:cat>
          <c:val>
            <c:numRef>
              <c:f>Sheet1!$B$2:$B$7</c:f>
              <c:numCache>
                <c:formatCode>General</c:formatCode>
                <c:ptCount val="6"/>
                <c:pt idx="0">
                  <c:v>30</c:v>
                </c:pt>
                <c:pt idx="1">
                  <c:v>46</c:v>
                </c:pt>
                <c:pt idx="2">
                  <c:v>11</c:v>
                </c:pt>
                <c:pt idx="3">
                  <c:v>6</c:v>
                </c:pt>
                <c:pt idx="4">
                  <c:v>4</c:v>
                </c:pt>
                <c:pt idx="5">
                  <c:v>3</c:v>
                </c:pt>
              </c:numCache>
            </c:numRef>
          </c:val>
          <c:extLst>
            <c:ext xmlns:c16="http://schemas.microsoft.com/office/drawing/2014/chart" uri="{C3380CC4-5D6E-409C-BE32-E72D297353CC}">
              <c16:uniqueId val="{00000006-6A94-46AC-BF37-841438F4F87A}"/>
            </c:ext>
          </c:extLst>
        </c:ser>
        <c:ser>
          <c:idx val="1"/>
          <c:order val="1"/>
          <c:tx>
            <c:strRef>
              <c:f>Sheet1!$C$1</c:f>
              <c:strCache>
                <c:ptCount val="1"/>
              </c:strCache>
            </c:strRef>
          </c:tx>
          <c:spPr>
            <a:noFill/>
            <a:ln>
              <a:noFill/>
            </a:ln>
            <a:effectLst/>
          </c:spPr>
          <c:invertIfNegative val="0"/>
          <c:cat>
            <c:strRef>
              <c:f>Sheet1!$A$2:$A$7</c:f>
              <c:strCache>
                <c:ptCount val="6"/>
                <c:pt idx="0">
                  <c:v>Visiškai pritariu</c:v>
                </c:pt>
                <c:pt idx="1">
                  <c:v>Greičiau pritariu</c:v>
                </c:pt>
                <c:pt idx="2">
                  <c:v>Greičiau nepritariu</c:v>
                </c:pt>
                <c:pt idx="3">
                  <c:v>Visiškai nepritariu</c:v>
                </c:pt>
                <c:pt idx="4">
                  <c:v>Neturiu nuomonės</c:v>
                </c:pt>
                <c:pt idx="5">
                  <c:v>Nenoriu atsakyti</c:v>
                </c:pt>
              </c:strCache>
            </c:strRef>
          </c:cat>
          <c:val>
            <c:numRef>
              <c:f>Sheet1!$C$2:$C$7</c:f>
              <c:numCache>
                <c:formatCode>General</c:formatCode>
                <c:ptCount val="6"/>
                <c:pt idx="0">
                  <c:v>50</c:v>
                </c:pt>
                <c:pt idx="1">
                  <c:v>34</c:v>
                </c:pt>
                <c:pt idx="2">
                  <c:v>69</c:v>
                </c:pt>
                <c:pt idx="3">
                  <c:v>74</c:v>
                </c:pt>
                <c:pt idx="4">
                  <c:v>76</c:v>
                </c:pt>
                <c:pt idx="5">
                  <c:v>77</c:v>
                </c:pt>
              </c:numCache>
            </c:numRef>
          </c:val>
          <c:extLst>
            <c:ext xmlns:c16="http://schemas.microsoft.com/office/drawing/2014/chart" uri="{C3380CC4-5D6E-409C-BE32-E72D297353CC}">
              <c16:uniqueId val="{00000007-6A94-46AC-BF37-841438F4F87A}"/>
            </c:ext>
          </c:extLst>
        </c:ser>
        <c:ser>
          <c:idx val="2"/>
          <c:order val="2"/>
          <c:tx>
            <c:strRef>
              <c:f>Sheet1!$D$1</c:f>
              <c:strCache>
                <c:ptCount val="1"/>
                <c:pt idx="0">
                  <c:v>Taip, esu betarpiškai susidūręs, turėjau reikalų</c:v>
                </c:pt>
              </c:strCache>
            </c:strRef>
          </c:tx>
          <c:spPr>
            <a:solidFill>
              <a:schemeClr val="accent2"/>
            </a:solidFill>
            <a:ln>
              <a:noFill/>
            </a:ln>
            <a:effectLst/>
          </c:spPr>
          <c:invertIfNegative val="0"/>
          <c:dPt>
            <c:idx val="0"/>
            <c:invertIfNegative val="0"/>
            <c:bubble3D val="0"/>
            <c:spPr>
              <a:solidFill>
                <a:schemeClr val="accent2"/>
              </a:solidFill>
              <a:ln w="19050">
                <a:noFill/>
              </a:ln>
              <a:effectLst/>
            </c:spPr>
            <c:extLst>
              <c:ext xmlns:c16="http://schemas.microsoft.com/office/drawing/2014/chart" uri="{C3380CC4-5D6E-409C-BE32-E72D297353CC}">
                <c16:uniqueId val="{00000006-1283-4ADC-A002-4A4BAE79B427}"/>
              </c:ext>
            </c:extLst>
          </c:dPt>
          <c:dPt>
            <c:idx val="1"/>
            <c:invertIfNegative val="0"/>
            <c:bubble3D val="0"/>
            <c:spPr>
              <a:solidFill>
                <a:schemeClr val="accent2"/>
              </a:solidFill>
              <a:ln w="19050">
                <a:noFill/>
              </a:ln>
              <a:effectLst/>
            </c:spPr>
            <c:extLst>
              <c:ext xmlns:c16="http://schemas.microsoft.com/office/drawing/2014/chart" uri="{C3380CC4-5D6E-409C-BE32-E72D297353CC}">
                <c16:uniqueId val="{00000004-1283-4ADC-A002-4A4BAE79B427}"/>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B-6A94-46AC-BF37-841438F4F87A}"/>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0-1283-4ADC-A002-4A4BAE79B427}"/>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0-D81E-4DB8-B373-6C671C201D89}"/>
              </c:ext>
            </c:extLst>
          </c:dPt>
          <c:dLbls>
            <c:dLbl>
              <c:idx val="4"/>
              <c:dLblPos val="inBase"/>
              <c:showLegendKey val="0"/>
              <c:showVal val="1"/>
              <c:showCatName val="0"/>
              <c:showSerName val="0"/>
              <c:showPercent val="0"/>
              <c:showBubbleSize val="0"/>
              <c:extLst>
                <c:ext xmlns:c15="http://schemas.microsoft.com/office/drawing/2012/chart" uri="{CE6537A1-D6FC-4f65-9D91-7224C49458BB}">
                  <c15:layout>
                    <c:manualLayout>
                      <c:w val="2.0794711715020196E-2"/>
                      <c:h val="9.8292665839172719E-2"/>
                    </c:manualLayout>
                  </c15:layout>
                </c:ext>
                <c:ext xmlns:c16="http://schemas.microsoft.com/office/drawing/2014/chart" uri="{C3380CC4-5D6E-409C-BE32-E72D297353CC}">
                  <c16:uniqueId val="{00000000-1283-4ADC-A002-4A4BAE79B427}"/>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2.6464718535229002E-2"/>
                      <c:h val="9.8292665839172719E-2"/>
                    </c:manualLayout>
                  </c15:layout>
                </c:ext>
                <c:ext xmlns:c16="http://schemas.microsoft.com/office/drawing/2014/chart" uri="{C3380CC4-5D6E-409C-BE32-E72D297353CC}">
                  <c16:uniqueId val="{00000000-D81E-4DB8-B373-6C671C201D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Visiškai pritariu</c:v>
                </c:pt>
                <c:pt idx="1">
                  <c:v>Greičiau pritariu</c:v>
                </c:pt>
                <c:pt idx="2">
                  <c:v>Greičiau nepritariu</c:v>
                </c:pt>
                <c:pt idx="3">
                  <c:v>Visiškai nepritariu</c:v>
                </c:pt>
                <c:pt idx="4">
                  <c:v>Neturiu nuomonės</c:v>
                </c:pt>
                <c:pt idx="5">
                  <c:v>Nenoriu atsakyti</c:v>
                </c:pt>
              </c:strCache>
            </c:strRef>
          </c:cat>
          <c:val>
            <c:numRef>
              <c:f>Sheet1!$D$2:$D$7</c:f>
              <c:numCache>
                <c:formatCode>General</c:formatCode>
                <c:ptCount val="6"/>
                <c:pt idx="0">
                  <c:v>30</c:v>
                </c:pt>
                <c:pt idx="1">
                  <c:v>40</c:v>
                </c:pt>
                <c:pt idx="2">
                  <c:v>13</c:v>
                </c:pt>
                <c:pt idx="3">
                  <c:v>10</c:v>
                </c:pt>
                <c:pt idx="4">
                  <c:v>3</c:v>
                </c:pt>
                <c:pt idx="5">
                  <c:v>4</c:v>
                </c:pt>
              </c:numCache>
            </c:numRef>
          </c:val>
          <c:extLst>
            <c:ext xmlns:c16="http://schemas.microsoft.com/office/drawing/2014/chart" uri="{C3380CC4-5D6E-409C-BE32-E72D297353CC}">
              <c16:uniqueId val="{00000008-6A94-46AC-BF37-841438F4F87A}"/>
            </c:ext>
          </c:extLst>
        </c:ser>
        <c:ser>
          <c:idx val="3"/>
          <c:order val="3"/>
          <c:tx>
            <c:strRef>
              <c:f>Sheet1!$E$1</c:f>
              <c:strCache>
                <c:ptCount val="1"/>
              </c:strCache>
            </c:strRef>
          </c:tx>
          <c:spPr>
            <a:noFill/>
            <a:ln>
              <a:noFill/>
            </a:ln>
            <a:effectLst/>
          </c:spPr>
          <c:invertIfNegative val="0"/>
          <c:cat>
            <c:strRef>
              <c:f>Sheet1!$A$2:$A$7</c:f>
              <c:strCache>
                <c:ptCount val="6"/>
                <c:pt idx="0">
                  <c:v>Visiškai pritariu</c:v>
                </c:pt>
                <c:pt idx="1">
                  <c:v>Greičiau pritariu</c:v>
                </c:pt>
                <c:pt idx="2">
                  <c:v>Greičiau nepritariu</c:v>
                </c:pt>
                <c:pt idx="3">
                  <c:v>Visiškai nepritariu</c:v>
                </c:pt>
                <c:pt idx="4">
                  <c:v>Neturiu nuomonės</c:v>
                </c:pt>
                <c:pt idx="5">
                  <c:v>Nenoriu atsakyti</c:v>
                </c:pt>
              </c:strCache>
            </c:strRef>
          </c:cat>
          <c:val>
            <c:numRef>
              <c:f>Sheet1!$E$2:$E$7</c:f>
              <c:numCache>
                <c:formatCode>General</c:formatCode>
                <c:ptCount val="6"/>
                <c:pt idx="0">
                  <c:v>38</c:v>
                </c:pt>
                <c:pt idx="1">
                  <c:v>28</c:v>
                </c:pt>
                <c:pt idx="2">
                  <c:v>55</c:v>
                </c:pt>
                <c:pt idx="3">
                  <c:v>58</c:v>
                </c:pt>
                <c:pt idx="4">
                  <c:v>65</c:v>
                </c:pt>
                <c:pt idx="5">
                  <c:v>64</c:v>
                </c:pt>
              </c:numCache>
            </c:numRef>
          </c:val>
          <c:extLst>
            <c:ext xmlns:c16="http://schemas.microsoft.com/office/drawing/2014/chart" uri="{C3380CC4-5D6E-409C-BE32-E72D297353CC}">
              <c16:uniqueId val="{00000009-6A94-46AC-BF37-841438F4F87A}"/>
            </c:ext>
          </c:extLst>
        </c:ser>
        <c:ser>
          <c:idx val="4"/>
          <c:order val="4"/>
          <c:tx>
            <c:strRef>
              <c:f>Sheet1!$F$1</c:f>
              <c:strCache>
                <c:ptCount val="1"/>
                <c:pt idx="0">
                  <c:v>Ne /  esu pastebėjęs, bet asmeniškai nesusidūriau</c:v>
                </c:pt>
              </c:strCache>
            </c:strRef>
          </c:tx>
          <c:spPr>
            <a:solidFill>
              <a:schemeClr val="accent2"/>
            </a:solidFill>
            <a:ln>
              <a:noFill/>
            </a:ln>
            <a:effectLst/>
          </c:spPr>
          <c:invertIfNegative val="0"/>
          <c:dPt>
            <c:idx val="1"/>
            <c:invertIfNegative val="0"/>
            <c:bubble3D val="0"/>
            <c:spPr>
              <a:solidFill>
                <a:schemeClr val="accent2"/>
              </a:solidFill>
              <a:ln w="19050">
                <a:solidFill>
                  <a:schemeClr val="accent1"/>
                </a:solidFill>
              </a:ln>
              <a:effectLst/>
            </c:spPr>
            <c:extLst>
              <c:ext xmlns:c16="http://schemas.microsoft.com/office/drawing/2014/chart" uri="{C3380CC4-5D6E-409C-BE32-E72D297353CC}">
                <c16:uniqueId val="{00000002-D81E-4DB8-B373-6C671C201D89}"/>
              </c:ext>
            </c:extLst>
          </c:dPt>
          <c:dPt>
            <c:idx val="2"/>
            <c:invertIfNegative val="0"/>
            <c:bubble3D val="0"/>
            <c:spPr>
              <a:solidFill>
                <a:schemeClr val="accent2"/>
              </a:solidFill>
              <a:ln w="19050">
                <a:noFill/>
              </a:ln>
              <a:effectLst/>
            </c:spPr>
            <c:extLst>
              <c:ext xmlns:c16="http://schemas.microsoft.com/office/drawing/2014/chart" uri="{C3380CC4-5D6E-409C-BE32-E72D297353CC}">
                <c16:uniqueId val="{00000005-1283-4ADC-A002-4A4BAE79B427}"/>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1-1283-4ADC-A002-4A4BAE79B427}"/>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1-D81E-4DB8-B373-6C671C201D89}"/>
              </c:ext>
            </c:extLst>
          </c:dPt>
          <c:dLbls>
            <c:dLbl>
              <c:idx val="4"/>
              <c:dLblPos val="ctr"/>
              <c:showLegendKey val="0"/>
              <c:showVal val="1"/>
              <c:showCatName val="0"/>
              <c:showSerName val="0"/>
              <c:showPercent val="0"/>
              <c:showBubbleSize val="0"/>
              <c:extLst>
                <c:ext xmlns:c15="http://schemas.microsoft.com/office/drawing/2012/chart" uri="{CE6537A1-D6FC-4f65-9D91-7224C49458BB}">
                  <c15:layout>
                    <c:manualLayout>
                      <c:w val="2.7524054351817848E-2"/>
                      <c:h val="9.8292665839172719E-2"/>
                    </c:manualLayout>
                  </c15:layout>
                </c:ext>
                <c:ext xmlns:c16="http://schemas.microsoft.com/office/drawing/2014/chart" uri="{C3380CC4-5D6E-409C-BE32-E72D297353CC}">
                  <c16:uniqueId val="{00000001-1283-4ADC-A002-4A4BAE79B427}"/>
                </c:ext>
              </c:extLst>
            </c:dLbl>
            <c:dLbl>
              <c:idx val="5"/>
              <c:dLblPos val="inBase"/>
              <c:showLegendKey val="0"/>
              <c:showVal val="1"/>
              <c:showCatName val="0"/>
              <c:showSerName val="0"/>
              <c:showPercent val="0"/>
              <c:showBubbleSize val="0"/>
              <c:extLst>
                <c:ext xmlns:c15="http://schemas.microsoft.com/office/drawing/2012/chart" uri="{CE6537A1-D6FC-4f65-9D91-7224C49458BB}">
                  <c15:layout>
                    <c:manualLayout>
                      <c:w val="2.0861234982424846E-2"/>
                      <c:h val="9.8292665839172719E-2"/>
                    </c:manualLayout>
                  </c15:layout>
                </c:ext>
                <c:ext xmlns:c16="http://schemas.microsoft.com/office/drawing/2014/chart" uri="{C3380CC4-5D6E-409C-BE32-E72D297353CC}">
                  <c16:uniqueId val="{00000001-D81E-4DB8-B373-6C671C201D8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Visiškai pritariu</c:v>
                </c:pt>
                <c:pt idx="1">
                  <c:v>Greičiau pritariu</c:v>
                </c:pt>
                <c:pt idx="2">
                  <c:v>Greičiau nepritariu</c:v>
                </c:pt>
                <c:pt idx="3">
                  <c:v>Visiškai nepritariu</c:v>
                </c:pt>
                <c:pt idx="4">
                  <c:v>Neturiu nuomonės</c:v>
                </c:pt>
                <c:pt idx="5">
                  <c:v>Nenoriu atsakyti</c:v>
                </c:pt>
              </c:strCache>
            </c:strRef>
          </c:cat>
          <c:val>
            <c:numRef>
              <c:f>Sheet1!$F$2:$F$7</c:f>
              <c:numCache>
                <c:formatCode>General</c:formatCode>
                <c:ptCount val="6"/>
                <c:pt idx="0">
                  <c:v>29</c:v>
                </c:pt>
                <c:pt idx="1">
                  <c:v>48</c:v>
                </c:pt>
                <c:pt idx="2">
                  <c:v>10</c:v>
                </c:pt>
                <c:pt idx="3">
                  <c:v>5</c:v>
                </c:pt>
                <c:pt idx="4">
                  <c:v>5</c:v>
                </c:pt>
                <c:pt idx="5">
                  <c:v>3</c:v>
                </c:pt>
              </c:numCache>
            </c:numRef>
          </c:val>
          <c:extLst>
            <c:ext xmlns:c16="http://schemas.microsoft.com/office/drawing/2014/chart" uri="{C3380CC4-5D6E-409C-BE32-E72D297353CC}">
              <c16:uniqueId val="{0000000A-6A94-46AC-BF37-841438F4F87A}"/>
            </c:ext>
          </c:extLst>
        </c:ser>
        <c:dLbls>
          <c:showLegendKey val="0"/>
          <c:showVal val="0"/>
          <c:showCatName val="0"/>
          <c:showSerName val="0"/>
          <c:showPercent val="0"/>
          <c:showBubbleSize val="0"/>
        </c:dLbls>
        <c:gapWidth val="35"/>
        <c:overlap val="100"/>
        <c:axId val="440831471"/>
        <c:axId val="440833551"/>
      </c:barChart>
      <c:catAx>
        <c:axId val="44083147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40833551"/>
        <c:crosses val="autoZero"/>
        <c:auto val="1"/>
        <c:lblAlgn val="ctr"/>
        <c:lblOffset val="100"/>
        <c:noMultiLvlLbl val="0"/>
      </c:catAx>
      <c:valAx>
        <c:axId val="440833551"/>
        <c:scaling>
          <c:orientation val="minMax"/>
        </c:scaling>
        <c:delete val="1"/>
        <c:axPos val="t"/>
        <c:numFmt formatCode="General" sourceLinked="1"/>
        <c:majorTickMark val="out"/>
        <c:minorTickMark val="none"/>
        <c:tickLblPos val="nextTo"/>
        <c:crossAx val="440831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52C2C4-F258-4EDD-ADEC-4DA4E277B833}" type="datetimeFigureOut">
              <a:rPr lang="lt-LT" smtClean="0"/>
              <a:t>2023-09-06</a:t>
            </a:fld>
            <a:endParaRPr lang="lt-LT"/>
          </a:p>
        </p:txBody>
      </p:sp>
      <p:sp>
        <p:nvSpPr>
          <p:cNvPr id="4" name="Footer Placeholder 3"/>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p:cNvSpPr>
            <a:spLocks noGrp="1"/>
          </p:cNvSpPr>
          <p:nvPr>
            <p:ph type="sldNum" sz="quarter" idx="3"/>
          </p:nvPr>
        </p:nvSpPr>
        <p:spPr>
          <a:xfrm>
            <a:off x="3849688" y="9428164"/>
            <a:ext cx="2946400" cy="496887"/>
          </a:xfrm>
          <a:prstGeom prst="rect">
            <a:avLst/>
          </a:prstGeom>
        </p:spPr>
        <p:txBody>
          <a:bodyPr vert="horz" lIns="91440" tIns="45720" rIns="91440" bIns="45720" rtlCol="0" anchor="b"/>
          <a:lstStyle>
            <a:lvl1pPr algn="r">
              <a:defRPr sz="1200"/>
            </a:lvl1pPr>
          </a:lstStyle>
          <a:p>
            <a:fld id="{C1E03658-02AD-4D7E-995B-8F528EE30F96}" type="slidenum">
              <a:rPr lang="lt-LT" smtClean="0"/>
              <a:t>‹#›</a:t>
            </a:fld>
            <a:endParaRPr lang="lt-LT"/>
          </a:p>
        </p:txBody>
      </p:sp>
    </p:spTree>
    <p:extLst>
      <p:ext uri="{BB962C8B-B14F-4D97-AF65-F5344CB8AC3E}">
        <p14:creationId xmlns:p14="http://schemas.microsoft.com/office/powerpoint/2010/main" val="7238020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056"/>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5" y="1"/>
            <a:ext cx="2945659" cy="498056"/>
          </a:xfrm>
          <a:prstGeom prst="rect">
            <a:avLst/>
          </a:prstGeom>
        </p:spPr>
        <p:txBody>
          <a:bodyPr vert="horz" lIns="91440" tIns="45720" rIns="91440" bIns="45720" rtlCol="0"/>
          <a:lstStyle>
            <a:lvl1pPr algn="r">
              <a:defRPr sz="1200"/>
            </a:lvl1pPr>
          </a:lstStyle>
          <a:p>
            <a:fld id="{B1D56536-7B96-42CE-9B6D-FA15B6D85CA7}" type="datetimeFigureOut">
              <a:rPr lang="lt-LT" smtClean="0"/>
              <a:t>2023-09-06</a:t>
            </a:fld>
            <a:endParaRPr lang="lt-LT"/>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B4A44A83-B917-47C9-AE06-88D76CC8E3B6}" type="slidenum">
              <a:rPr lang="lt-LT" smtClean="0"/>
              <a:t>‹#›</a:t>
            </a:fld>
            <a:endParaRPr lang="lt-LT"/>
          </a:p>
        </p:txBody>
      </p:sp>
    </p:spTree>
    <p:extLst>
      <p:ext uri="{BB962C8B-B14F-4D97-AF65-F5344CB8AC3E}">
        <p14:creationId xmlns:p14="http://schemas.microsoft.com/office/powerpoint/2010/main" val="42126592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519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Tree>
    <p:extLst>
      <p:ext uri="{BB962C8B-B14F-4D97-AF65-F5344CB8AC3E}">
        <p14:creationId xmlns:p14="http://schemas.microsoft.com/office/powerpoint/2010/main" val="477291414"/>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ulinis lap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6F400-4933-A599-6FDE-AC860AD2285E}"/>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1000"/>
                    </a14:imgEffect>
                    <a14:imgEffect>
                      <a14:saturation sat="95000"/>
                    </a14:imgEffect>
                    <a14:imgEffect>
                      <a14:brightnessContrast bright="-47000" contrast="9000"/>
                    </a14:imgEffect>
                  </a14:imgLayer>
                </a14:imgProps>
              </a:ext>
              <a:ext uri="{28A0092B-C50C-407E-A947-70E740481C1C}">
                <a14:useLocalDpi xmlns:a14="http://schemas.microsoft.com/office/drawing/2010/main" val="0"/>
              </a:ext>
            </a:extLst>
          </a:blip>
          <a:stretch>
            <a:fillRect/>
          </a:stretch>
        </p:blipFill>
        <p:spPr>
          <a:xfrm>
            <a:off x="-2" y="0"/>
            <a:ext cx="12192001" cy="6858000"/>
          </a:xfrm>
          <a:prstGeom prst="rect">
            <a:avLst/>
          </a:prstGeom>
        </p:spPr>
      </p:pic>
      <p:pic>
        <p:nvPicPr>
          <p:cNvPr id="17" name="Picture 16">
            <a:extLst>
              <a:ext uri="{FF2B5EF4-FFF2-40B4-BE49-F238E27FC236}">
                <a16:creationId xmlns:a16="http://schemas.microsoft.com/office/drawing/2014/main" id="{53C06EF0-8A4F-853D-9591-ED9CEE004F4C}"/>
              </a:ext>
            </a:extLst>
          </p:cNvPr>
          <p:cNvPicPr>
            <a:picLocks noChangeAspect="1"/>
          </p:cNvPicPr>
          <p:nvPr userDrawn="1"/>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32000" contrast="7000"/>
                    </a14:imgEffect>
                  </a14:imgLayer>
                </a14:imgProps>
              </a:ext>
              <a:ext uri="{28A0092B-C50C-407E-A947-70E740481C1C}">
                <a14:useLocalDpi xmlns:a14="http://schemas.microsoft.com/office/drawing/2010/main" val="0"/>
              </a:ext>
            </a:extLst>
          </a:blip>
          <a:stretch>
            <a:fillRect/>
          </a:stretch>
        </p:blipFill>
        <p:spPr>
          <a:xfrm>
            <a:off x="0" y="0"/>
            <a:ext cx="12191999" cy="6866543"/>
          </a:xfrm>
          <a:prstGeom prst="rect">
            <a:avLst/>
          </a:prstGeom>
        </p:spPr>
      </p:pic>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cxnSp>
        <p:nvCxnSpPr>
          <p:cNvPr id="12" name="Straight Connector 11"/>
          <p:cNvCxnSpPr/>
          <p:nvPr userDrawn="1"/>
        </p:nvCxnSpPr>
        <p:spPr>
          <a:xfrm>
            <a:off x="7579867" y="1469088"/>
            <a:ext cx="0" cy="3513282"/>
          </a:xfrm>
          <a:prstGeom prst="line">
            <a:avLst/>
          </a:prstGeom>
          <a:ln w="9525"/>
          <a:effectLst>
            <a:outerShdw blurRad="50800" dist="38100" algn="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pic>
        <p:nvPicPr>
          <p:cNvPr id="11" name="Picture 3"/>
          <p:cNvPicPr>
            <a:picLocks noChangeAspect="1" noChangeArrowheads="1"/>
          </p:cNvPicPr>
          <p:nvPr userDrawn="1"/>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 contrast="54000"/>
                    </a14:imgEffect>
                  </a14:imgLayer>
                </a14:imgProps>
              </a:ex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brightnessContrast bright="94000"/>
                    </a14:imgEffect>
                  </a14:imgLayer>
                </a14:imgProps>
              </a:ex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
        <p:nvSpPr>
          <p:cNvPr id="15" name="Rectangle 14">
            <a:extLst>
              <a:ext uri="{FF2B5EF4-FFF2-40B4-BE49-F238E27FC236}">
                <a16:creationId xmlns:a16="http://schemas.microsoft.com/office/drawing/2014/main" id="{C881F8C0-A4ED-B7A0-6B0C-46572050B1FA}"/>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43456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čiū">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1" y="3875308"/>
            <a:ext cx="12192001" cy="1451429"/>
          </a:xfrm>
          <a:prstGeom prst="rect">
            <a:avLst/>
          </a:prstGeom>
          <a:solidFill>
            <a:schemeClr val="bg1">
              <a:lumMod val="75000"/>
              <a:alpha val="95000"/>
            </a:schemeClr>
          </a:solidFill>
          <a:ln>
            <a:noFill/>
          </a:ln>
        </p:spPr>
        <p:txBody>
          <a:bodyPr wrap="square" rtlCol="0" anchor="ctr">
            <a:noAutofit/>
          </a:bodyPr>
          <a:lstStyle/>
          <a:p>
            <a:pPr marL="8791575" indent="0" algn="l" defTabSz="538163">
              <a:tabLst/>
            </a:pPr>
            <a:r>
              <a:rPr lang="en-GB" sz="2800" b="1">
                <a:solidFill>
                  <a:schemeClr val="accent2"/>
                </a:solidFill>
                <a:latin typeface="Microsoft YaHei UI Light" panose="020B0502040204020203" pitchFamily="34" charset="-122"/>
                <a:ea typeface="Microsoft YaHei UI Light" panose="020B0502040204020203" pitchFamily="34" charset="-122"/>
              </a:rPr>
              <a:t>THANK YOU</a:t>
            </a:r>
            <a:r>
              <a:rPr lang="lt-LT" sz="2800" b="1">
                <a:solidFill>
                  <a:schemeClr val="accent2"/>
                </a:solidFill>
                <a:latin typeface="Microsoft YaHei UI Light" panose="020B0502040204020203" pitchFamily="34" charset="-122"/>
                <a:ea typeface="Microsoft YaHei UI Light" panose="020B0502040204020203" pitchFamily="34" charset="-122"/>
              </a:rPr>
              <a:t>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2" name="Picture 2">
            <a:extLst>
              <a:ext uri="{FF2B5EF4-FFF2-40B4-BE49-F238E27FC236}">
                <a16:creationId xmlns:a16="http://schemas.microsoft.com/office/drawing/2014/main" id="{3A97DC45-3D6C-4F50-8D64-FF8578784C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7995325B-FA85-44B2-A330-E92F34CB0C92}"/>
              </a:ext>
            </a:extLst>
          </p:cNvPr>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a:extLst>
              <a:ext uri="{FF2B5EF4-FFF2-40B4-BE49-F238E27FC236}">
                <a16:creationId xmlns:a16="http://schemas.microsoft.com/office/drawing/2014/main" id="{4CA1BC80-B72E-4BE0-AD94-3E6BB2D8882C}"/>
              </a:ext>
            </a:extLst>
          </p:cNvPr>
          <p:cNvSpPr txBox="1"/>
          <p:nvPr userDrawn="1"/>
        </p:nvSpPr>
        <p:spPr>
          <a:xfrm>
            <a:off x="1614754" y="3877994"/>
            <a:ext cx="4230914" cy="738664"/>
          </a:xfrm>
          <a:prstGeom prst="rect">
            <a:avLst/>
          </a:prstGeom>
          <a:noFill/>
        </p:spPr>
        <p:txBody>
          <a:bodyPr wrap="square" rtlCol="0">
            <a:spAutoFit/>
          </a:bodyPr>
          <a:lstStyle/>
          <a:p>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11" name="TextBox 10">
            <a:extLst>
              <a:ext uri="{FF2B5EF4-FFF2-40B4-BE49-F238E27FC236}">
                <a16:creationId xmlns:a16="http://schemas.microsoft.com/office/drawing/2014/main" id="{70F5174D-A95C-426E-A91F-6364931B23F5}"/>
              </a:ext>
            </a:extLst>
          </p:cNvPr>
          <p:cNvSpPr txBox="1"/>
          <p:nvPr userDrawn="1"/>
        </p:nvSpPr>
        <p:spPr>
          <a:xfrm>
            <a:off x="1614754" y="2105561"/>
            <a:ext cx="4453466" cy="1323439"/>
          </a:xfrm>
          <a:prstGeom prst="rect">
            <a:avLst/>
          </a:prstGeom>
          <a:noFill/>
        </p:spPr>
        <p:txBody>
          <a:bodyPr wrap="square" rtlCol="0">
            <a:spAutoFit/>
          </a:bodyPr>
          <a:lstStyle/>
          <a:p>
            <a:r>
              <a:rPr lang="lt-LT" sz="4000" noProof="0">
                <a:solidFill>
                  <a:prstClr val="white"/>
                </a:solidFill>
                <a:ea typeface="Microsoft YaHei UI Light" panose="020B0502040204020203" pitchFamily="34" charset="-122"/>
                <a:cs typeface="Open Sans" panose="020B0606030504020204" pitchFamily="34" charset="0"/>
              </a:rPr>
              <a:t>Kontaktinė</a:t>
            </a:r>
            <a:r>
              <a:rPr lang="en-GB" sz="4000" noProof="0">
                <a:solidFill>
                  <a:prstClr val="white"/>
                </a:solidFill>
                <a:ea typeface="Microsoft YaHei UI Light" panose="020B0502040204020203" pitchFamily="34" charset="-122"/>
                <a:cs typeface="Open Sans" panose="020B0606030504020204" pitchFamily="34" charset="0"/>
              </a:rPr>
              <a:t> </a:t>
            </a:r>
            <a:r>
              <a:rPr lang="lt-LT" sz="4000" noProof="0">
                <a:solidFill>
                  <a:prstClr val="white"/>
                </a:solidFill>
                <a:ea typeface="Microsoft YaHei UI Light" panose="020B0502040204020203" pitchFamily="34" charset="-122"/>
                <a:cs typeface="Open Sans" panose="020B0606030504020204" pitchFamily="34" charset="0"/>
              </a:rPr>
              <a:t>informacija</a:t>
            </a:r>
            <a:endParaRPr lang="en-GB" sz="4000" noProof="0">
              <a:solidFill>
                <a:prstClr val="white"/>
              </a:solidFill>
              <a:ea typeface="Microsoft YaHei UI Light" panose="020B0502040204020203" pitchFamily="34" charset="-122"/>
              <a:cs typeface="Open Sans" panose="020B0606030504020204" pitchFamily="34" charset="0"/>
            </a:endParaRPr>
          </a:p>
        </p:txBody>
      </p:sp>
    </p:spTree>
    <p:extLst>
      <p:ext uri="{BB962C8B-B14F-4D97-AF65-F5344CB8AC3E}">
        <p14:creationId xmlns:p14="http://schemas.microsoft.com/office/powerpoint/2010/main" val="184257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2400" y="6224400"/>
            <a:ext cx="1519399" cy="228531"/>
          </a:xfrm>
          <a:prstGeom prst="rect">
            <a:avLst/>
          </a:prstGeom>
        </p:spPr>
      </p:pic>
      <p:sp>
        <p:nvSpPr>
          <p:cNvPr id="3" name="TextBox 2">
            <a:extLst>
              <a:ext uri="{FF2B5EF4-FFF2-40B4-BE49-F238E27FC236}">
                <a16:creationId xmlns:a16="http://schemas.microsoft.com/office/drawing/2014/main" id="{B7BFF3D1-5190-466C-BF09-BD4AADAA29C2}"/>
              </a:ext>
            </a:extLst>
          </p:cNvPr>
          <p:cNvSpPr txBox="1"/>
          <p:nvPr userDrawn="1"/>
        </p:nvSpPr>
        <p:spPr>
          <a:xfrm>
            <a:off x="-1" y="3849908"/>
            <a:ext cx="12192001" cy="1451429"/>
          </a:xfrm>
          <a:prstGeom prst="rect">
            <a:avLst/>
          </a:prstGeom>
          <a:solidFill>
            <a:srgbClr val="FFFFFF">
              <a:alpha val="89804"/>
            </a:srgbClr>
          </a:solidFill>
        </p:spPr>
        <p:txBody>
          <a:bodyPr wrap="square" rtlCol="0" anchor="ctr">
            <a:noAutofit/>
          </a:bodyPr>
          <a:lstStyle/>
          <a:p>
            <a:r>
              <a:rPr lang="lt-LT" sz="2800" b="1">
                <a:solidFill>
                  <a:srgbClr val="1AB1AF"/>
                </a:solidFill>
                <a:ea typeface="Microsoft YaHei UI Light" panose="020B0502040204020203" pitchFamily="34" charset="-122"/>
              </a:rPr>
              <a:t>	</a:t>
            </a:r>
            <a:r>
              <a:rPr lang="en-US" sz="2800" b="1">
                <a:solidFill>
                  <a:srgbClr val="1AB1AF"/>
                </a:solidFill>
                <a:ea typeface="Microsoft YaHei UI Light" panose="020B0502040204020203" pitchFamily="34" charset="-122"/>
              </a:rPr>
              <a:t>METODIKA</a:t>
            </a:r>
            <a:endParaRPr lang="lt-LT" sz="2800" b="1">
              <a:solidFill>
                <a:srgbClr val="1AB1AF"/>
              </a:solidFill>
              <a:ea typeface="Microsoft YaHei UI Light" panose="020B0502040204020203" pitchFamily="34" charset="-122"/>
            </a:endParaRPr>
          </a:p>
        </p:txBody>
      </p:sp>
      <p:sp>
        <p:nvSpPr>
          <p:cNvPr id="5" name="Rectangle 4">
            <a:extLst>
              <a:ext uri="{FF2B5EF4-FFF2-40B4-BE49-F238E27FC236}">
                <a16:creationId xmlns:a16="http://schemas.microsoft.com/office/drawing/2014/main" id="{28C2C06B-C494-2BBD-2C31-EB0308E5D84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8861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id="{3F2442D3-CFF9-F64B-F06C-750B18BEFDF9}"/>
              </a:ext>
            </a:extLst>
          </p:cNvPr>
          <p:cNvSpPr>
            <a:spLocks noGrp="1"/>
          </p:cNvSpPr>
          <p:nvPr>
            <p:ph type="title" hasCustomPrompt="1"/>
          </p:nvPr>
        </p:nvSpPr>
        <p:spPr>
          <a:xfrm>
            <a:off x="1221178" y="385558"/>
            <a:ext cx="9730107" cy="823186"/>
          </a:xfrm>
        </p:spPr>
        <p:txBody>
          <a:bodyPr>
            <a:normAutofit/>
          </a:bodyPr>
          <a:lstStyle>
            <a:lvl1pPr>
              <a:defRPr/>
            </a:lvl1pPr>
          </a:lstStyle>
          <a:p>
            <a:pPr algn="ctr"/>
            <a:r>
              <a:rPr lang="lt-LT" sz="3600">
                <a:solidFill>
                  <a:schemeClr val="accent2">
                    <a:lumMod val="75000"/>
                  </a:schemeClr>
                </a:solidFill>
              </a:rPr>
              <a:t>TEKSTAS</a:t>
            </a:r>
          </a:p>
        </p:txBody>
      </p:sp>
    </p:spTree>
    <p:extLst>
      <p:ext uri="{BB962C8B-B14F-4D97-AF65-F5344CB8AC3E}">
        <p14:creationId xmlns:p14="http://schemas.microsoft.com/office/powerpoint/2010/main" val="6856553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ekstas (metodika)">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itle 1">
            <a:extLst>
              <a:ext uri="{FF2B5EF4-FFF2-40B4-BE49-F238E27FC236}">
                <a16:creationId xmlns:a16="http://schemas.microsoft.com/office/drawing/2014/main" id="{3F2442D3-CFF9-F64B-F06C-750B18BEFDF9}"/>
              </a:ext>
            </a:extLst>
          </p:cNvPr>
          <p:cNvSpPr>
            <a:spLocks noGrp="1"/>
          </p:cNvSpPr>
          <p:nvPr>
            <p:ph type="title" hasCustomPrompt="1"/>
          </p:nvPr>
        </p:nvSpPr>
        <p:spPr>
          <a:xfrm>
            <a:off x="1221178" y="385558"/>
            <a:ext cx="9730107" cy="823186"/>
          </a:xfrm>
        </p:spPr>
        <p:txBody>
          <a:bodyPr>
            <a:normAutofit/>
          </a:bodyPr>
          <a:lstStyle>
            <a:lvl1pPr>
              <a:defRPr>
                <a:solidFill>
                  <a:schemeClr val="accent2">
                    <a:lumMod val="75000"/>
                  </a:schemeClr>
                </a:solidFill>
              </a:defRPr>
            </a:lvl1pPr>
          </a:lstStyle>
          <a:p>
            <a:pPr algn="ctr"/>
            <a:r>
              <a:rPr lang="lt-LT" sz="3600">
                <a:solidFill>
                  <a:schemeClr val="accent2">
                    <a:lumMod val="75000"/>
                  </a:schemeClr>
                </a:solidFill>
              </a:rPr>
              <a:t>TEKSTAS</a:t>
            </a:r>
          </a:p>
        </p:txBody>
      </p:sp>
    </p:spTree>
    <p:extLst>
      <p:ext uri="{BB962C8B-B14F-4D97-AF65-F5344CB8AC3E}">
        <p14:creationId xmlns:p14="http://schemas.microsoft.com/office/powerpoint/2010/main" val="280465946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duotone>
              <a:schemeClr val="accent1">
                <a:shade val="45000"/>
                <a:satMod val="135000"/>
              </a:schemeClr>
              <a:prstClr val="white"/>
            </a:duotone>
          </a:blip>
          <a:srcRect/>
          <a:stretch>
            <a:fillRect t="-9000" b="-1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9B8FE3-487E-45D7-AE8D-541B58E678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6" name="TextBox 5">
            <a:extLst>
              <a:ext uri="{FF2B5EF4-FFF2-40B4-BE49-F238E27FC236}">
                <a16:creationId xmlns:a16="http://schemas.microsoft.com/office/drawing/2014/main" id="{F545CE25-B1C8-67D5-DA9E-4A3ADFF96D9D}"/>
              </a:ext>
            </a:extLst>
          </p:cNvPr>
          <p:cNvSpPr txBox="1"/>
          <p:nvPr userDrawn="1"/>
        </p:nvSpPr>
        <p:spPr>
          <a:xfrm>
            <a:off x="-4" y="3866844"/>
            <a:ext cx="12192001" cy="1451429"/>
          </a:xfrm>
          <a:prstGeom prst="rect">
            <a:avLst/>
          </a:prstGeom>
          <a:solidFill>
            <a:srgbClr val="FFFFFF">
              <a:alpha val="89804"/>
            </a:srgb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rgbClr val="1AB1AF"/>
                </a:solidFill>
                <a:latin typeface="Microsoft YaHei UI Light" panose="020B0502040204020203" pitchFamily="34" charset="-122"/>
                <a:ea typeface="Microsoft YaHei UI Light" panose="020B0502040204020203" pitchFamily="34" charset="-122"/>
              </a:rPr>
              <a:t>	</a:t>
            </a:r>
            <a:r>
              <a:rPr lang="en-US" sz="2800" b="1">
                <a:solidFill>
                  <a:schemeClr val="accent2"/>
                </a:solidFill>
                <a:latin typeface="Microsoft YaHei UI Light" panose="020B0502040204020203" pitchFamily="34" charset="-122"/>
                <a:ea typeface="Microsoft YaHei UI Light" panose="020B0502040204020203" pitchFamily="34" charset="-122"/>
              </a:rPr>
              <a:t>REZULTATAI</a:t>
            </a:r>
            <a:endParaRPr lang="lt-LT" sz="2800" b="1">
              <a:solidFill>
                <a:schemeClr val="accent2"/>
              </a:solidFill>
              <a:latin typeface="Microsoft YaHei UI Light" panose="020B0502040204020203" pitchFamily="34" charset="-122"/>
              <a:ea typeface="Microsoft YaHei UI Light" panose="020B0502040204020203" pitchFamily="34" charset="-122"/>
            </a:endParaRPr>
          </a:p>
        </p:txBody>
      </p:sp>
      <p:sp>
        <p:nvSpPr>
          <p:cNvPr id="7" name="Rectangle 6">
            <a:extLst>
              <a:ext uri="{FF2B5EF4-FFF2-40B4-BE49-F238E27FC236}">
                <a16:creationId xmlns:a16="http://schemas.microsoft.com/office/drawing/2014/main" id="{67B27CCA-B06D-DF69-859D-B4020F9EB66B}"/>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31126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AC5C6C-4387-49DE-8D3D-00389049CD7B}"/>
              </a:ext>
            </a:extLst>
          </p:cNvPr>
          <p:cNvSpPr txBox="1"/>
          <p:nvPr userDrawn="1"/>
        </p:nvSpPr>
        <p:spPr>
          <a:xfrm>
            <a:off x="-4" y="3866844"/>
            <a:ext cx="12192001" cy="1451429"/>
          </a:xfrm>
          <a:prstGeom prst="rect">
            <a:avLst/>
          </a:prstGeom>
          <a:solidFill>
            <a:srgbClr val="FFFFFF">
              <a:alpha val="89804"/>
            </a:srgb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rgbClr val="1AB1AF"/>
                </a:solidFill>
                <a:latin typeface="Microsoft YaHei UI Light" panose="020B0502040204020203" pitchFamily="34" charset="-122"/>
                <a:ea typeface="Microsoft YaHei UI Light" panose="020B0502040204020203" pitchFamily="34" charset="-122"/>
              </a:rPr>
              <a:t>	</a:t>
            </a:r>
            <a:r>
              <a:rPr lang="en-US" sz="2800" b="1">
                <a:solidFill>
                  <a:schemeClr val="accent2"/>
                </a:solidFill>
                <a:latin typeface="Microsoft YaHei UI Light" panose="020B0502040204020203" pitchFamily="34" charset="-122"/>
                <a:ea typeface="Microsoft YaHei UI Light" panose="020B0502040204020203" pitchFamily="34" charset="-122"/>
              </a:rPr>
              <a:t>APIBENDRINIMAS</a:t>
            </a:r>
            <a:endParaRPr lang="lt-LT" sz="2800" b="1">
              <a:solidFill>
                <a:schemeClr val="accent2"/>
              </a:solidFill>
              <a:latin typeface="Microsoft YaHei UI Light" panose="020B0502040204020203" pitchFamily="34" charset="-122"/>
              <a:ea typeface="Microsoft YaHei UI Light" panose="020B0502040204020203" pitchFamily="34" charset="-122"/>
            </a:endParaRPr>
          </a:p>
        </p:txBody>
      </p:sp>
      <p:sp>
        <p:nvSpPr>
          <p:cNvPr id="8" name="Rectangle 7">
            <a:extLst>
              <a:ext uri="{FF2B5EF4-FFF2-40B4-BE49-F238E27FC236}">
                <a16:creationId xmlns:a16="http://schemas.microsoft.com/office/drawing/2014/main" id="{57A57A90-CC86-5382-2077-CD3B4F6DECAE}"/>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9" name="Picture 8">
            <a:extLst>
              <a:ext uri="{FF2B5EF4-FFF2-40B4-BE49-F238E27FC236}">
                <a16:creationId xmlns:a16="http://schemas.microsoft.com/office/drawing/2014/main" id="{AC567DF7-58EA-F463-23E2-AD353279899D}"/>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Tree>
    <p:extLst>
      <p:ext uri="{BB962C8B-B14F-4D97-AF65-F5344CB8AC3E}">
        <p14:creationId xmlns:p14="http://schemas.microsoft.com/office/powerpoint/2010/main" val="124504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švados">
    <p:bg>
      <p:bgPr>
        <a:blipFill dpi="0" rotWithShape="1">
          <a:blip r:embed="rId2">
            <a:duotone>
              <a:schemeClr val="accent1">
                <a:shade val="45000"/>
                <a:satMod val="135000"/>
              </a:schemeClr>
              <a:prstClr val="white"/>
            </a:duotone>
            <a:lum/>
          </a:blip>
          <a:srcRect/>
          <a:stretch>
            <a:fillRect t="-5000" b="-1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73B1E0-EEF2-4B72-938C-72CB5E1306BE}"/>
              </a:ext>
            </a:extLst>
          </p:cNvPr>
          <p:cNvSpPr txBox="1"/>
          <p:nvPr userDrawn="1"/>
        </p:nvSpPr>
        <p:spPr>
          <a:xfrm>
            <a:off x="-4" y="3875309"/>
            <a:ext cx="12192001" cy="1451429"/>
          </a:xfrm>
          <a:prstGeom prst="rect">
            <a:avLst/>
          </a:prstGeom>
          <a:solidFill>
            <a:schemeClr val="bg1">
              <a:alpha val="95000"/>
            </a:schemeClr>
          </a:solid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a:solidFill>
                  <a:schemeClr val="accent2"/>
                </a:solidFill>
                <a:latin typeface="Microsoft YaHei UI Light" panose="020B0502040204020203" pitchFamily="34" charset="-122"/>
                <a:ea typeface="Microsoft YaHei UI Light" panose="020B0502040204020203" pitchFamily="34" charset="-122"/>
              </a:rPr>
              <a:t>	IŠVADOS</a:t>
            </a:r>
          </a:p>
        </p:txBody>
      </p:sp>
      <p:sp>
        <p:nvSpPr>
          <p:cNvPr id="7" name="Rectangle 6">
            <a:extLst>
              <a:ext uri="{FF2B5EF4-FFF2-40B4-BE49-F238E27FC236}">
                <a16:creationId xmlns:a16="http://schemas.microsoft.com/office/drawing/2014/main" id="{005901CC-1A3E-FB7D-FDE4-7730D491B613}"/>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 name="Picture 7">
            <a:extLst>
              <a:ext uri="{FF2B5EF4-FFF2-40B4-BE49-F238E27FC236}">
                <a16:creationId xmlns:a16="http://schemas.microsoft.com/office/drawing/2014/main" id="{9C0753D1-978B-DDFC-65D1-1E742D3B06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2400" y="6224400"/>
            <a:ext cx="1519399" cy="228531"/>
          </a:xfrm>
          <a:prstGeom prst="rect">
            <a:avLst/>
          </a:prstGeom>
        </p:spPr>
      </p:pic>
    </p:spTree>
    <p:extLst>
      <p:ext uri="{BB962C8B-B14F-4D97-AF65-F5344CB8AC3E}">
        <p14:creationId xmlns:p14="http://schemas.microsoft.com/office/powerpoint/2010/main" val="139300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21965"/>
            <a:ext cx="9736580" cy="276999"/>
          </a:xfrm>
        </p:spPr>
        <p:txBody>
          <a:bodyPr wrap="square" anchor="ctr">
            <a:spAutoFit/>
          </a:bodyPr>
          <a:lstStyle>
            <a:lvl1pPr marL="0" indent="0" algn="l">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714761"/>
            <a:ext cx="10408702" cy="452432"/>
          </a:xfrm>
        </p:spPr>
        <p:txBody>
          <a:bodyPr wrap="square">
            <a:spAutoFit/>
          </a:bodyPr>
          <a:lstStyle>
            <a:lvl1pPr>
              <a:defRPr sz="2600">
                <a:solidFill>
                  <a:schemeClr val="accent2">
                    <a:lumMod val="75000"/>
                  </a:schemeClr>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18" name="Content Placeholder 2"/>
          <p:cNvSpPr>
            <a:spLocks noGrp="1"/>
          </p:cNvSpPr>
          <p:nvPr>
            <p:ph sz="half" idx="10" hasCustomPrompt="1"/>
          </p:nvPr>
        </p:nvSpPr>
        <p:spPr>
          <a:xfrm>
            <a:off x="8709862" y="1828800"/>
            <a:ext cx="2819709" cy="600164"/>
          </a:xfrm>
        </p:spPr>
        <p:txBody>
          <a:bodyPr>
            <a:sp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endParaRPr lang="lt-LT" noProof="0"/>
          </a:p>
          <a:p>
            <a:pPr lvl="0"/>
            <a:r>
              <a:rPr lang="lt-LT" noProof="0"/>
              <a:t>Tekstas</a:t>
            </a:r>
          </a:p>
        </p:txBody>
      </p:sp>
      <p:sp>
        <p:nvSpPr>
          <p:cNvPr id="7" name="Content Placeholder 2"/>
          <p:cNvSpPr>
            <a:spLocks noGrp="1"/>
          </p:cNvSpPr>
          <p:nvPr>
            <p:ph sz="half" idx="11" hasCustomPrompt="1"/>
          </p:nvPr>
        </p:nvSpPr>
        <p:spPr>
          <a:xfrm>
            <a:off x="1238008" y="1829608"/>
            <a:ext cx="1214736" cy="246221"/>
          </a:xfrm>
        </p:spPr>
        <p:txBody>
          <a:bodyPr wrap="square" anchor="ctr">
            <a:spAutoFit/>
          </a:bodyPr>
          <a:lstStyle>
            <a:lvl1pPr marL="0" indent="0" algn="l">
              <a:lnSpc>
                <a:spcPct val="100000"/>
              </a:lnSpc>
              <a:spcBef>
                <a:spcPts val="0"/>
              </a:spcBef>
              <a:buClr>
                <a:schemeClr val="accent2"/>
              </a:buClr>
              <a:buNone/>
              <a:defRPr sz="1000" b="1" i="0"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Imties dydis</a:t>
            </a:r>
          </a:p>
        </p:txBody>
      </p:sp>
      <p:sp>
        <p:nvSpPr>
          <p:cNvPr id="10" name="Rectangle 9">
            <a:extLst>
              <a:ext uri="{FF2B5EF4-FFF2-40B4-BE49-F238E27FC236}">
                <a16:creationId xmlns:a16="http://schemas.microsoft.com/office/drawing/2014/main" id="{8E62BD68-E708-5627-7B38-1C615E0A1850}"/>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9268509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8808" y="1693972"/>
            <a:ext cx="11054845" cy="4351338"/>
          </a:xfrm>
        </p:spPr>
        <p:txBody>
          <a:bodyPr wrap="square">
            <a:noAutofit/>
          </a:bodyPr>
          <a:lstStyle>
            <a:lvl1pPr marL="171450" indent="-171450" algn="just">
              <a:lnSpc>
                <a:spcPct val="100000"/>
              </a:lnSpc>
              <a:spcBef>
                <a:spcPts val="0"/>
              </a:spcBef>
              <a:spcAft>
                <a:spcPts val="1200"/>
              </a:spcAft>
              <a:buClr>
                <a:schemeClr val="accent2"/>
              </a:buClr>
              <a:buFont typeface="Arial" panose="020B0604020202020204" pitchFamily="34" charset="0"/>
              <a:buChar char="•"/>
              <a:defRPr sz="12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a:t>TEKSTAS</a:t>
            </a:r>
          </a:p>
          <a:p>
            <a:pPr lvl="0"/>
            <a:r>
              <a:rPr lang="lt-LT" noProof="0"/>
              <a:t>TEKSTAS</a:t>
            </a:r>
          </a:p>
          <a:p>
            <a:pPr lvl="0"/>
            <a:r>
              <a:rPr lang="lt-LT" noProof="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673211"/>
            <a:ext cx="9730107" cy="535531"/>
          </a:xfrm>
        </p:spPr>
        <p:txBody>
          <a:bodyPr>
            <a:spAutoFit/>
          </a:bodyPr>
          <a:lstStyle>
            <a:lvl1pPr>
              <a:defRPr sz="3200">
                <a:solidFill>
                  <a:schemeClr val="accent2">
                    <a:lumMod val="75000"/>
                  </a:schemeClr>
                </a:solidFill>
                <a:latin typeface="Microsoft YaHei UI Light" panose="020B0502040204020203" pitchFamily="34" charset="-122"/>
                <a:ea typeface="Microsoft YaHei UI Light" panose="020B0502040204020203" pitchFamily="34" charset="-122"/>
              </a:defRPr>
            </a:lvl1pPr>
          </a:lstStyle>
          <a:p>
            <a:r>
              <a:rPr lang="lt-LT" noProof="0"/>
              <a:t>TEKSTAS</a:t>
            </a:r>
          </a:p>
        </p:txBody>
      </p:sp>
      <p:sp>
        <p:nvSpPr>
          <p:cNvPr id="7" name="Rectangle 6">
            <a:extLst>
              <a:ext uri="{FF2B5EF4-FFF2-40B4-BE49-F238E27FC236}">
                <a16:creationId xmlns:a16="http://schemas.microsoft.com/office/drawing/2014/main" id="{F08BD137-416E-ABFA-A3A3-3CE6CB1B0571}"/>
              </a:ext>
            </a:extLst>
          </p:cNvPr>
          <p:cNvSpPr/>
          <p:nvPr userDrawn="1"/>
        </p:nvSpPr>
        <p:spPr>
          <a:xfrm flipV="1">
            <a:off x="-1" y="6820824"/>
            <a:ext cx="12192001" cy="45719"/>
          </a:xfrm>
          <a:prstGeom prst="rect">
            <a:avLst/>
          </a:prstGeom>
          <a:gradFill>
            <a:gsLst>
              <a:gs pos="40000">
                <a:srgbClr val="1AB1AF"/>
              </a:gs>
              <a:gs pos="59000">
                <a:srgbClr val="C9F7F7"/>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58844368"/>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t>‹#›</a:t>
            </a:fld>
            <a:endParaRPr lang="lt-LT"/>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t>2023-09-06</a:t>
            </a:fld>
            <a:endParaRPr lang="lt-LT"/>
          </a:p>
        </p:txBody>
      </p:sp>
    </p:spTree>
    <p:extLst>
      <p:ext uri="{BB962C8B-B14F-4D97-AF65-F5344CB8AC3E}">
        <p14:creationId xmlns:p14="http://schemas.microsoft.com/office/powerpoint/2010/main" val="4046798331"/>
      </p:ext>
    </p:extLst>
  </p:cSld>
  <p:clrMap bg1="lt1" tx1="dk1" bg2="lt2" tx2="dk2" accent1="accent1" accent2="accent2" accent3="accent3" accent4="accent4" accent5="accent5" accent6="accent6" hlink="hlink" folHlink="folHlink"/>
  <p:sldLayoutIdLst>
    <p:sldLayoutId id="2147483734" r:id="rId1"/>
    <p:sldLayoutId id="2147483696" r:id="rId2"/>
    <p:sldLayoutId id="2147483735" r:id="rId3"/>
    <p:sldLayoutId id="2147483736" r:id="rId4"/>
    <p:sldLayoutId id="2147483697" r:id="rId5"/>
    <p:sldLayoutId id="2147483698" r:id="rId6"/>
    <p:sldLayoutId id="2147483699" r:id="rId7"/>
    <p:sldLayoutId id="2147483701" r:id="rId8"/>
    <p:sldLayoutId id="2147483652" r:id="rId9"/>
    <p:sldLayoutId id="214748370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microsoft.com/office/2007/relationships/hdphoto" Target="../media/hdphoto6.wdp"/></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svg"/><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3120E1-9873-9435-A399-148F5EC740C9}"/>
              </a:ext>
            </a:extLst>
          </p:cNvPr>
          <p:cNvSpPr/>
          <p:nvPr/>
        </p:nvSpPr>
        <p:spPr>
          <a:xfrm>
            <a:off x="985193" y="2263612"/>
            <a:ext cx="5949793" cy="1753386"/>
          </a:xfrm>
          <a:prstGeom prst="rect">
            <a:avLst/>
          </a:prstGeom>
          <a:solidFill>
            <a:schemeClr val="accent1">
              <a:alpha val="50000"/>
            </a:schemeClr>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3CB0F-1168-BEF2-898D-FA2A43CFA67C}"/>
              </a:ext>
            </a:extLst>
          </p:cNvPr>
          <p:cNvSpPr>
            <a:spLocks noGrp="1"/>
          </p:cNvSpPr>
          <p:nvPr>
            <p:ph type="title"/>
          </p:nvPr>
        </p:nvSpPr>
        <p:spPr>
          <a:xfrm>
            <a:off x="1106145" y="2156389"/>
            <a:ext cx="5547699" cy="2062103"/>
          </a:xfrm>
        </p:spPr>
        <p:txBody>
          <a:bodyPr/>
          <a:lstStyle/>
          <a:p>
            <a:r>
              <a:rPr lang="lt-LT" dirty="0">
                <a:solidFill>
                  <a:schemeClr val="bg1"/>
                </a:solidFill>
              </a:rPr>
              <a:t>SOCIOLOGINIS TYRIMAS DĖL MIGRANTŲ VERTINIMO IR INTEGRACIJOS </a:t>
            </a:r>
            <a:endParaRPr lang="en-US" dirty="0">
              <a:solidFill>
                <a:schemeClr val="bg1"/>
              </a:solidFill>
            </a:endParaRPr>
          </a:p>
        </p:txBody>
      </p:sp>
      <p:sp>
        <p:nvSpPr>
          <p:cNvPr id="3" name="TextBox 2">
            <a:extLst>
              <a:ext uri="{FF2B5EF4-FFF2-40B4-BE49-F238E27FC236}">
                <a16:creationId xmlns:a16="http://schemas.microsoft.com/office/drawing/2014/main" id="{0F3D3523-2233-DC20-3864-C9FDCC496141}"/>
              </a:ext>
            </a:extLst>
          </p:cNvPr>
          <p:cNvSpPr txBox="1"/>
          <p:nvPr/>
        </p:nvSpPr>
        <p:spPr>
          <a:xfrm>
            <a:off x="5082604" y="6157185"/>
            <a:ext cx="2026792"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 2023 m. rugsėjis</a:t>
            </a:r>
          </a:p>
        </p:txBody>
      </p:sp>
      <p:sp>
        <p:nvSpPr>
          <p:cNvPr id="8" name="TextBox 7">
            <a:extLst>
              <a:ext uri="{FF2B5EF4-FFF2-40B4-BE49-F238E27FC236}">
                <a16:creationId xmlns:a16="http://schemas.microsoft.com/office/drawing/2014/main" id="{B953A06C-00CA-B37B-3526-D0133A5F2EF4}"/>
              </a:ext>
            </a:extLst>
          </p:cNvPr>
          <p:cNvSpPr txBox="1"/>
          <p:nvPr/>
        </p:nvSpPr>
        <p:spPr>
          <a:xfrm>
            <a:off x="8072805" y="4197859"/>
            <a:ext cx="2123017" cy="307777"/>
          </a:xfrm>
          <a:prstGeom prst="rect">
            <a:avLst/>
          </a:prstGeom>
          <a:noFill/>
        </p:spPr>
        <p:txBody>
          <a:bodyPr wrap="square" rtlCol="0">
            <a:spAutoFit/>
          </a:bodyPr>
          <a:lstStyle/>
          <a:p>
            <a:r>
              <a:rPr lang="lt-LT" sz="1400" b="1">
                <a:solidFill>
                  <a:schemeClr val="bg1"/>
                </a:solidFill>
                <a:ea typeface="Microsoft YaHei UI Light" panose="020B0502040204020203" pitchFamily="34" charset="-122"/>
                <a:cs typeface="Open Sans" panose="020B0606030504020204" pitchFamily="34" charset="0"/>
              </a:rPr>
              <a:t>vykdytojas</a:t>
            </a:r>
          </a:p>
        </p:txBody>
      </p:sp>
      <p:sp>
        <p:nvSpPr>
          <p:cNvPr id="9" name="TextBox 8">
            <a:extLst>
              <a:ext uri="{FF2B5EF4-FFF2-40B4-BE49-F238E27FC236}">
                <a16:creationId xmlns:a16="http://schemas.microsoft.com/office/drawing/2014/main" id="{3733A683-9909-88A6-3ECB-7B653F8F7D7F}"/>
              </a:ext>
            </a:extLst>
          </p:cNvPr>
          <p:cNvSpPr txBox="1"/>
          <p:nvPr/>
        </p:nvSpPr>
        <p:spPr>
          <a:xfrm>
            <a:off x="8072804" y="2959946"/>
            <a:ext cx="2123017" cy="307777"/>
          </a:xfrm>
          <a:prstGeom prst="rect">
            <a:avLst/>
          </a:prstGeom>
          <a:noFill/>
        </p:spPr>
        <p:txBody>
          <a:bodyPr wrap="square" rtlCol="0">
            <a:spAutoFit/>
          </a:bodyPr>
          <a:lstStyle/>
          <a:p>
            <a:r>
              <a:rPr lang="lt-LT" sz="1400" b="1" dirty="0">
                <a:solidFill>
                  <a:schemeClr val="bg1"/>
                </a:solidFill>
                <a:ea typeface="Microsoft YaHei UI Light" panose="020B0502040204020203" pitchFamily="34" charset="-122"/>
                <a:cs typeface="Open Sans" panose="020B0606030504020204" pitchFamily="34" charset="0"/>
              </a:rPr>
              <a:t>užsakovas</a:t>
            </a:r>
          </a:p>
        </p:txBody>
      </p:sp>
      <p:pic>
        <p:nvPicPr>
          <p:cNvPr id="10" name="Picture 9">
            <a:extLst>
              <a:ext uri="{FF2B5EF4-FFF2-40B4-BE49-F238E27FC236}">
                <a16:creationId xmlns:a16="http://schemas.microsoft.com/office/drawing/2014/main" id="{8031C3AC-D8E6-56FE-F8B7-067D0704C50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1000"/>
                    </a14:imgEffect>
                  </a14:imgLayer>
                </a14:imgProps>
              </a:ext>
              <a:ext uri="{28A0092B-C50C-407E-A947-70E740481C1C}">
                <a14:useLocalDpi xmlns:a14="http://schemas.microsoft.com/office/drawing/2010/main" val="0"/>
              </a:ext>
            </a:extLst>
          </a:blip>
          <a:stretch>
            <a:fillRect/>
          </a:stretch>
        </p:blipFill>
        <p:spPr>
          <a:xfrm>
            <a:off x="8718428" y="4674216"/>
            <a:ext cx="2574760" cy="387266"/>
          </a:xfrm>
          <a:prstGeom prst="rect">
            <a:avLst/>
          </a:prstGeom>
        </p:spPr>
      </p:pic>
      <p:pic>
        <p:nvPicPr>
          <p:cNvPr id="6" name="Picture 5">
            <a:extLst>
              <a:ext uri="{FF2B5EF4-FFF2-40B4-BE49-F238E27FC236}">
                <a16:creationId xmlns:a16="http://schemas.microsoft.com/office/drawing/2014/main" id="{9FCEE564-3753-2E38-22DC-62F3A495C327}"/>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55000"/>
                    </a14:imgEffect>
                  </a14:imgLayer>
                </a14:imgProps>
              </a:ext>
              <a:ext uri="{28A0092B-C50C-407E-A947-70E740481C1C}">
                <a14:useLocalDpi xmlns:a14="http://schemas.microsoft.com/office/drawing/2010/main" val="0"/>
              </a:ext>
            </a:extLst>
          </a:blip>
          <a:stretch>
            <a:fillRect/>
          </a:stretch>
        </p:blipFill>
        <p:spPr>
          <a:xfrm>
            <a:off x="9134313" y="3436303"/>
            <a:ext cx="1835820" cy="685306"/>
          </a:xfrm>
          <a:prstGeom prst="rect">
            <a:avLst/>
          </a:prstGeom>
        </p:spPr>
      </p:pic>
    </p:spTree>
    <p:extLst>
      <p:ext uri="{BB962C8B-B14F-4D97-AF65-F5344CB8AC3E}">
        <p14:creationId xmlns:p14="http://schemas.microsoft.com/office/powerpoint/2010/main" val="374563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0E9EC734-ED5C-A938-F788-5C9FFDB33753}"/>
              </a:ext>
            </a:extLst>
          </p:cNvPr>
          <p:cNvGraphicFramePr>
            <a:graphicFrameLocks/>
          </p:cNvGraphicFramePr>
          <p:nvPr>
            <p:extLst>
              <p:ext uri="{D42A27DB-BD31-4B8C-83A1-F6EECF244321}">
                <p14:modId xmlns:p14="http://schemas.microsoft.com/office/powerpoint/2010/main" val="2374024272"/>
              </p:ext>
            </p:extLst>
          </p:nvPr>
        </p:nvGraphicFramePr>
        <p:xfrm>
          <a:off x="980391" y="2922313"/>
          <a:ext cx="9389097" cy="3026004"/>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p:txBody>
          <a:bodyPr/>
          <a:lstStyle/>
          <a:p>
            <a:r>
              <a:rPr lang="lt-LT" dirty="0"/>
              <a:t>Kiek palankiai ar nepalankiai vertinate migrantus iš žemiau išvardintų šalių?</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PALANKUMO MIGRANTŲ ATŽVILGIU VERTINIMAS (VIDURKIAI)</a:t>
            </a:r>
            <a:endParaRPr lang="en-US" dirty="0"/>
          </a:p>
        </p:txBody>
      </p:sp>
      <p:sp>
        <p:nvSpPr>
          <p:cNvPr id="5" name="Content Placeholder 4">
            <a:extLst>
              <a:ext uri="{FF2B5EF4-FFF2-40B4-BE49-F238E27FC236}">
                <a16:creationId xmlns:a16="http://schemas.microsoft.com/office/drawing/2014/main" id="{FC44F209-389B-E8D5-0D00-69B1E77421A3}"/>
              </a:ext>
            </a:extLst>
          </p:cNvPr>
          <p:cNvSpPr>
            <a:spLocks noGrp="1"/>
          </p:cNvSpPr>
          <p:nvPr>
            <p:ph sz="half" idx="11"/>
          </p:nvPr>
        </p:nvSpPr>
        <p:spPr>
          <a:xfrm>
            <a:off x="4121063" y="5920038"/>
            <a:ext cx="732194" cy="246221"/>
          </a:xfrm>
        </p:spPr>
        <p:txBody>
          <a:bodyPr/>
          <a:lstStyle/>
          <a:p>
            <a:pPr algn="ctr"/>
            <a:r>
              <a:rPr lang="lt-LT" dirty="0"/>
              <a:t>N</a:t>
            </a:r>
            <a:r>
              <a:rPr lang="en-US" dirty="0"/>
              <a:t>=</a:t>
            </a:r>
            <a:r>
              <a:rPr lang="lt-LT" dirty="0"/>
              <a:t>1015</a:t>
            </a:r>
            <a:endParaRPr lang="en-US" dirty="0"/>
          </a:p>
        </p:txBody>
      </p:sp>
      <p:cxnSp>
        <p:nvCxnSpPr>
          <p:cNvPr id="10" name="Straight Connector 9">
            <a:extLst>
              <a:ext uri="{FF2B5EF4-FFF2-40B4-BE49-F238E27FC236}">
                <a16:creationId xmlns:a16="http://schemas.microsoft.com/office/drawing/2014/main" id="{88D7B03F-6FE5-4E9A-3F15-7EAAD71CDCCC}"/>
              </a:ext>
            </a:extLst>
          </p:cNvPr>
          <p:cNvCxnSpPr/>
          <p:nvPr/>
        </p:nvCxnSpPr>
        <p:spPr>
          <a:xfrm>
            <a:off x="5382712" y="2828045"/>
            <a:ext cx="0" cy="31202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16E9F7-912B-035B-A5C9-5236089C7119}"/>
              </a:ext>
            </a:extLst>
          </p:cNvPr>
          <p:cNvSpPr txBox="1"/>
          <p:nvPr/>
        </p:nvSpPr>
        <p:spPr>
          <a:xfrm>
            <a:off x="3940407"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12" name="TextBox 11">
            <a:extLst>
              <a:ext uri="{FF2B5EF4-FFF2-40B4-BE49-F238E27FC236}">
                <a16:creationId xmlns:a16="http://schemas.microsoft.com/office/drawing/2014/main" id="{50DE263D-E252-F1DD-2C7C-D0E08E209430}"/>
              </a:ext>
            </a:extLst>
          </p:cNvPr>
          <p:cNvSpPr txBox="1"/>
          <p:nvPr/>
        </p:nvSpPr>
        <p:spPr>
          <a:xfrm>
            <a:off x="5472269"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3" name="TextBox 12">
            <a:extLst>
              <a:ext uri="{FF2B5EF4-FFF2-40B4-BE49-F238E27FC236}">
                <a16:creationId xmlns:a16="http://schemas.microsoft.com/office/drawing/2014/main" id="{B4D69566-7DC0-6A53-BF2C-3F9B8B8707E5}"/>
              </a:ext>
            </a:extLst>
          </p:cNvPr>
          <p:cNvSpPr txBox="1"/>
          <p:nvPr/>
        </p:nvSpPr>
        <p:spPr>
          <a:xfrm>
            <a:off x="7065396"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4" name="Content Placeholder 4">
            <a:extLst>
              <a:ext uri="{FF2B5EF4-FFF2-40B4-BE49-F238E27FC236}">
                <a16:creationId xmlns:a16="http://schemas.microsoft.com/office/drawing/2014/main" id="{6D296B31-ABE5-F410-F8CD-3B5CF1400760}"/>
              </a:ext>
            </a:extLst>
          </p:cNvPr>
          <p:cNvSpPr txBox="1">
            <a:spLocks/>
          </p:cNvSpPr>
          <p:nvPr/>
        </p:nvSpPr>
        <p:spPr>
          <a:xfrm>
            <a:off x="5860383" y="591947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5" name="Content Placeholder 4">
            <a:extLst>
              <a:ext uri="{FF2B5EF4-FFF2-40B4-BE49-F238E27FC236}">
                <a16:creationId xmlns:a16="http://schemas.microsoft.com/office/drawing/2014/main" id="{BDA902BB-A741-E523-162E-7784DD6BE133}"/>
              </a:ext>
            </a:extLst>
          </p:cNvPr>
          <p:cNvSpPr txBox="1">
            <a:spLocks/>
          </p:cNvSpPr>
          <p:nvPr/>
        </p:nvSpPr>
        <p:spPr>
          <a:xfrm>
            <a:off x="7632486" y="591947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Tree>
    <p:extLst>
      <p:ext uri="{BB962C8B-B14F-4D97-AF65-F5344CB8AC3E}">
        <p14:creationId xmlns:p14="http://schemas.microsoft.com/office/powerpoint/2010/main" val="2161493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0E9EC734-ED5C-A938-F788-5C9FFDB33753}"/>
              </a:ext>
            </a:extLst>
          </p:cNvPr>
          <p:cNvGraphicFramePr>
            <a:graphicFrameLocks/>
          </p:cNvGraphicFramePr>
          <p:nvPr>
            <p:extLst>
              <p:ext uri="{D42A27DB-BD31-4B8C-83A1-F6EECF244321}">
                <p14:modId xmlns:p14="http://schemas.microsoft.com/office/powerpoint/2010/main" val="3857033181"/>
              </p:ext>
            </p:extLst>
          </p:nvPr>
        </p:nvGraphicFramePr>
        <p:xfrm>
          <a:off x="56560" y="2922313"/>
          <a:ext cx="9530500" cy="3026004"/>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p:txBody>
          <a:bodyPr/>
          <a:lstStyle/>
          <a:p>
            <a:r>
              <a:rPr lang="pt-BR" dirty="0"/>
              <a:t>Ar per pastaruosius 2 metus pasikeitė Jūsų požiūris į migrantus?</a:t>
            </a:r>
            <a:endParaRPr lang="lt-LT" dirty="0"/>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POŽIŪRIO Į MIGRANTUS POKYČIAI (PROC.)</a:t>
            </a:r>
            <a:endParaRPr lang="en-US" dirty="0"/>
          </a:p>
        </p:txBody>
      </p:sp>
      <p:cxnSp>
        <p:nvCxnSpPr>
          <p:cNvPr id="10" name="Straight Connector 9">
            <a:extLst>
              <a:ext uri="{FF2B5EF4-FFF2-40B4-BE49-F238E27FC236}">
                <a16:creationId xmlns:a16="http://schemas.microsoft.com/office/drawing/2014/main" id="{88D7B03F-6FE5-4E9A-3F15-7EAAD71CDCCC}"/>
              </a:ext>
            </a:extLst>
          </p:cNvPr>
          <p:cNvCxnSpPr/>
          <p:nvPr/>
        </p:nvCxnSpPr>
        <p:spPr>
          <a:xfrm>
            <a:off x="4600283" y="2828045"/>
            <a:ext cx="0" cy="31202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16E9F7-912B-035B-A5C9-5236089C7119}"/>
              </a:ext>
            </a:extLst>
          </p:cNvPr>
          <p:cNvSpPr txBox="1"/>
          <p:nvPr/>
        </p:nvSpPr>
        <p:spPr>
          <a:xfrm>
            <a:off x="3157978"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12" name="TextBox 11">
            <a:extLst>
              <a:ext uri="{FF2B5EF4-FFF2-40B4-BE49-F238E27FC236}">
                <a16:creationId xmlns:a16="http://schemas.microsoft.com/office/drawing/2014/main" id="{50DE263D-E252-F1DD-2C7C-D0E08E209430}"/>
              </a:ext>
            </a:extLst>
          </p:cNvPr>
          <p:cNvSpPr txBox="1"/>
          <p:nvPr/>
        </p:nvSpPr>
        <p:spPr>
          <a:xfrm>
            <a:off x="4708694"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3" name="TextBox 12">
            <a:extLst>
              <a:ext uri="{FF2B5EF4-FFF2-40B4-BE49-F238E27FC236}">
                <a16:creationId xmlns:a16="http://schemas.microsoft.com/office/drawing/2014/main" id="{B4D69566-7DC0-6A53-BF2C-3F9B8B8707E5}"/>
              </a:ext>
            </a:extLst>
          </p:cNvPr>
          <p:cNvSpPr txBox="1"/>
          <p:nvPr/>
        </p:nvSpPr>
        <p:spPr>
          <a:xfrm>
            <a:off x="6358383"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8" name="Content Placeholder 4">
            <a:extLst>
              <a:ext uri="{FF2B5EF4-FFF2-40B4-BE49-F238E27FC236}">
                <a16:creationId xmlns:a16="http://schemas.microsoft.com/office/drawing/2014/main" id="{2310B0C5-1DD6-C9D9-9E96-9CB7AC3A1077}"/>
              </a:ext>
            </a:extLst>
          </p:cNvPr>
          <p:cNvSpPr txBox="1">
            <a:spLocks/>
          </p:cNvSpPr>
          <p:nvPr/>
        </p:nvSpPr>
        <p:spPr>
          <a:xfrm>
            <a:off x="3319780" y="592003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9" name="Content Placeholder 4">
            <a:extLst>
              <a:ext uri="{FF2B5EF4-FFF2-40B4-BE49-F238E27FC236}">
                <a16:creationId xmlns:a16="http://schemas.microsoft.com/office/drawing/2014/main" id="{D4EBCB37-54B8-FCE3-7580-9250B5A560DA}"/>
              </a:ext>
            </a:extLst>
          </p:cNvPr>
          <p:cNvSpPr txBox="1">
            <a:spLocks/>
          </p:cNvSpPr>
          <p:nvPr/>
        </p:nvSpPr>
        <p:spPr>
          <a:xfrm>
            <a:off x="5162796" y="591947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4" name="Content Placeholder 4">
            <a:extLst>
              <a:ext uri="{FF2B5EF4-FFF2-40B4-BE49-F238E27FC236}">
                <a16:creationId xmlns:a16="http://schemas.microsoft.com/office/drawing/2014/main" id="{CED88686-E4A0-B067-CC33-22BC9E06F0F8}"/>
              </a:ext>
            </a:extLst>
          </p:cNvPr>
          <p:cNvSpPr txBox="1">
            <a:spLocks/>
          </p:cNvSpPr>
          <p:nvPr/>
        </p:nvSpPr>
        <p:spPr>
          <a:xfrm>
            <a:off x="6934899" y="591947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5" name="Content Placeholder 3">
            <a:extLst>
              <a:ext uri="{FF2B5EF4-FFF2-40B4-BE49-F238E27FC236}">
                <a16:creationId xmlns:a16="http://schemas.microsoft.com/office/drawing/2014/main" id="{E7D848DE-E53D-B114-8795-77809BEA3F45}"/>
              </a:ext>
            </a:extLst>
          </p:cNvPr>
          <p:cNvSpPr>
            <a:spLocks noGrp="1"/>
          </p:cNvSpPr>
          <p:nvPr>
            <p:ph sz="half" idx="10"/>
          </p:nvPr>
        </p:nvSpPr>
        <p:spPr>
          <a:xfrm>
            <a:off x="8709862" y="1828800"/>
            <a:ext cx="2920018" cy="1277273"/>
          </a:xfrm>
        </p:spPr>
        <p:txBody>
          <a:bodyPr/>
          <a:lstStyle/>
          <a:p>
            <a:r>
              <a:rPr lang="lt-LT" dirty="0"/>
              <a:t>Teigiantys, kad jų požiūris į migrantus per pastaruosius 2 metus suprastėjo, dažniau aukštesnio išsimokslinimo apklaustieji.</a:t>
            </a:r>
          </a:p>
          <a:p>
            <a:endParaRPr lang="lt-LT" dirty="0"/>
          </a:p>
          <a:p>
            <a:r>
              <a:rPr lang="lt-LT" dirty="0"/>
              <a:t>Besilaikantys pozicijos, jog požiūris nepasikeitė, dažniau vyriausios amžiaus grupės, didžiausių pajamų respondentai. </a:t>
            </a:r>
            <a:endParaRPr lang="en-US" dirty="0"/>
          </a:p>
        </p:txBody>
      </p:sp>
    </p:spTree>
    <p:extLst>
      <p:ext uri="{BB962C8B-B14F-4D97-AF65-F5344CB8AC3E}">
        <p14:creationId xmlns:p14="http://schemas.microsoft.com/office/powerpoint/2010/main" val="85099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a:extLst>
              <a:ext uri="{FF2B5EF4-FFF2-40B4-BE49-F238E27FC236}">
                <a16:creationId xmlns:a16="http://schemas.microsoft.com/office/drawing/2014/main" id="{0E9EC734-ED5C-A938-F788-5C9FFDB33753}"/>
              </a:ext>
            </a:extLst>
          </p:cNvPr>
          <p:cNvGraphicFramePr>
            <a:graphicFrameLocks/>
          </p:cNvGraphicFramePr>
          <p:nvPr>
            <p:extLst>
              <p:ext uri="{D42A27DB-BD31-4B8C-83A1-F6EECF244321}">
                <p14:modId xmlns:p14="http://schemas.microsoft.com/office/powerpoint/2010/main" val="890335501"/>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p:txBody>
          <a:bodyPr/>
          <a:lstStyle/>
          <a:p>
            <a:r>
              <a:rPr lang="lt-LT" dirty="0"/>
              <a:t>Ar pritariate nuo Rusijos sukelto karo Ukrainoje bėgančių ukrainiečių priėmimui Lietuvoje?</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PRITARIMAS KARO PABĖGELIŲ IŠ UKRAINOS PRIĖMIMUI (PROC.)</a:t>
            </a:r>
            <a:endParaRPr lang="en-US" dirty="0"/>
          </a:p>
        </p:txBody>
      </p:sp>
      <p:cxnSp>
        <p:nvCxnSpPr>
          <p:cNvPr id="10" name="Straight Connector 9">
            <a:extLst>
              <a:ext uri="{FF2B5EF4-FFF2-40B4-BE49-F238E27FC236}">
                <a16:creationId xmlns:a16="http://schemas.microsoft.com/office/drawing/2014/main" id="{88D7B03F-6FE5-4E9A-3F15-7EAAD71CDCCC}"/>
              </a:ext>
            </a:extLst>
          </p:cNvPr>
          <p:cNvCxnSpPr>
            <a:cxnSpLocks/>
          </p:cNvCxnSpPr>
          <p:nvPr/>
        </p:nvCxnSpPr>
        <p:spPr>
          <a:xfrm>
            <a:off x="4541915"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16E9F7-912B-035B-A5C9-5236089C7119}"/>
              </a:ext>
            </a:extLst>
          </p:cNvPr>
          <p:cNvSpPr txBox="1"/>
          <p:nvPr/>
        </p:nvSpPr>
        <p:spPr>
          <a:xfrm>
            <a:off x="3063708"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12" name="TextBox 11">
            <a:extLst>
              <a:ext uri="{FF2B5EF4-FFF2-40B4-BE49-F238E27FC236}">
                <a16:creationId xmlns:a16="http://schemas.microsoft.com/office/drawing/2014/main" id="{50DE263D-E252-F1DD-2C7C-D0E08E209430}"/>
              </a:ext>
            </a:extLst>
          </p:cNvPr>
          <p:cNvSpPr txBox="1"/>
          <p:nvPr/>
        </p:nvSpPr>
        <p:spPr>
          <a:xfrm>
            <a:off x="4680413"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3" name="TextBox 12">
            <a:extLst>
              <a:ext uri="{FF2B5EF4-FFF2-40B4-BE49-F238E27FC236}">
                <a16:creationId xmlns:a16="http://schemas.microsoft.com/office/drawing/2014/main" id="{B4D69566-7DC0-6A53-BF2C-3F9B8B8707E5}"/>
              </a:ext>
            </a:extLst>
          </p:cNvPr>
          <p:cNvSpPr txBox="1"/>
          <p:nvPr/>
        </p:nvSpPr>
        <p:spPr>
          <a:xfrm>
            <a:off x="6301821"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8" name="Content Placeholder 4">
            <a:extLst>
              <a:ext uri="{FF2B5EF4-FFF2-40B4-BE49-F238E27FC236}">
                <a16:creationId xmlns:a16="http://schemas.microsoft.com/office/drawing/2014/main" id="{2310B0C5-1DD6-C9D9-9E96-9CB7AC3A1077}"/>
              </a:ext>
            </a:extLst>
          </p:cNvPr>
          <p:cNvSpPr txBox="1">
            <a:spLocks/>
          </p:cNvSpPr>
          <p:nvPr/>
        </p:nvSpPr>
        <p:spPr>
          <a:xfrm>
            <a:off x="3225510"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9" name="Content Placeholder 4">
            <a:extLst>
              <a:ext uri="{FF2B5EF4-FFF2-40B4-BE49-F238E27FC236}">
                <a16:creationId xmlns:a16="http://schemas.microsoft.com/office/drawing/2014/main" id="{D4EBCB37-54B8-FCE3-7580-9250B5A560DA}"/>
              </a:ext>
            </a:extLst>
          </p:cNvPr>
          <p:cNvSpPr txBox="1">
            <a:spLocks/>
          </p:cNvSpPr>
          <p:nvPr/>
        </p:nvSpPr>
        <p:spPr>
          <a:xfrm>
            <a:off x="5134515"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4" name="Content Placeholder 4">
            <a:extLst>
              <a:ext uri="{FF2B5EF4-FFF2-40B4-BE49-F238E27FC236}">
                <a16:creationId xmlns:a16="http://schemas.microsoft.com/office/drawing/2014/main" id="{CED88686-E4A0-B067-CC33-22BC9E06F0F8}"/>
              </a:ext>
            </a:extLst>
          </p:cNvPr>
          <p:cNvSpPr txBox="1">
            <a:spLocks/>
          </p:cNvSpPr>
          <p:nvPr/>
        </p:nvSpPr>
        <p:spPr>
          <a:xfrm>
            <a:off x="6878337"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5" name="Content Placeholder 3">
            <a:extLst>
              <a:ext uri="{FF2B5EF4-FFF2-40B4-BE49-F238E27FC236}">
                <a16:creationId xmlns:a16="http://schemas.microsoft.com/office/drawing/2014/main" id="{E7D848DE-E53D-B114-8795-77809BEA3F45}"/>
              </a:ext>
            </a:extLst>
          </p:cNvPr>
          <p:cNvSpPr>
            <a:spLocks noGrp="1"/>
          </p:cNvSpPr>
          <p:nvPr>
            <p:ph sz="half" idx="10"/>
          </p:nvPr>
        </p:nvSpPr>
        <p:spPr>
          <a:xfrm>
            <a:off x="8709862" y="1828800"/>
            <a:ext cx="2920018" cy="2292935"/>
          </a:xfrm>
        </p:spPr>
        <p:txBody>
          <a:bodyPr/>
          <a:lstStyle/>
          <a:p>
            <a:r>
              <a:rPr lang="lt-LT" dirty="0"/>
              <a:t>Visiškai pritariantys dažniau teigia aukščiausio išsimokslinimo, didesnių pajamų atstovai.</a:t>
            </a:r>
          </a:p>
          <a:p>
            <a:endParaRPr lang="lt-LT" dirty="0"/>
          </a:p>
          <a:p>
            <a:r>
              <a:rPr lang="lt-LT" dirty="0"/>
              <a:t>Greičiau pritariantys – aukštesnio išsimokslinimo, 301-1000 Eur pajamų gaunantys respondentai.</a:t>
            </a:r>
          </a:p>
          <a:p>
            <a:endParaRPr lang="lt-LT" dirty="0"/>
          </a:p>
          <a:p>
            <a:r>
              <a:rPr lang="lt-LT" dirty="0"/>
              <a:t>Greičiau nepritariantys – žemesnio išsimokslinimo tyrimo dalyviai.</a:t>
            </a:r>
          </a:p>
          <a:p>
            <a:endParaRPr lang="lt-LT" dirty="0"/>
          </a:p>
          <a:p>
            <a:r>
              <a:rPr lang="lt-LT" dirty="0"/>
              <a:t>Visiškai nepritariantys dažniau teigia rusiškai namuose kalbantys respondentai.</a:t>
            </a:r>
            <a:endParaRPr lang="en-US" dirty="0"/>
          </a:p>
        </p:txBody>
      </p:sp>
    </p:spTree>
    <p:extLst>
      <p:ext uri="{BB962C8B-B14F-4D97-AF65-F5344CB8AC3E}">
        <p14:creationId xmlns:p14="http://schemas.microsoft.com/office/powerpoint/2010/main" val="985092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429632"/>
            <a:ext cx="9736580" cy="461665"/>
          </a:xfrm>
        </p:spPr>
        <p:txBody>
          <a:bodyPr/>
          <a:lstStyle/>
          <a:p>
            <a:r>
              <a:rPr lang="lt-LT" dirty="0"/>
              <a:t>Toliau Jums išvardinsime keletą dažniausiai pasitaikančių nuostatų apie ukrainiečių integravimąsi Lietuvoje, o Jūs pasakykite kiek sutinkate ar nesutinkate su kiekviena iš jų. </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NUOSTATOS DĖL UKRAINIEČIŲ INTEGRAVIMOSI LIETUVOJE (PROC.)</a:t>
            </a:r>
            <a:endParaRPr lang="en-US" dirty="0"/>
          </a:p>
        </p:txBody>
      </p:sp>
      <p:sp>
        <p:nvSpPr>
          <p:cNvPr id="5" name="Content Placeholder 4">
            <a:extLst>
              <a:ext uri="{FF2B5EF4-FFF2-40B4-BE49-F238E27FC236}">
                <a16:creationId xmlns:a16="http://schemas.microsoft.com/office/drawing/2014/main" id="{22BBC8D1-D132-2DC6-7881-74B43D6BC87A}"/>
              </a:ext>
            </a:extLst>
          </p:cNvPr>
          <p:cNvSpPr>
            <a:spLocks noGrp="1"/>
          </p:cNvSpPr>
          <p:nvPr>
            <p:ph sz="half" idx="11"/>
          </p:nvPr>
        </p:nvSpPr>
        <p:spPr>
          <a:xfrm>
            <a:off x="1238008" y="1829608"/>
            <a:ext cx="6246874" cy="246221"/>
          </a:xfrm>
        </p:spPr>
        <p:txBody>
          <a:bodyPr/>
          <a:lstStyle/>
          <a:p>
            <a:r>
              <a:rPr lang="lt-LT" dirty="0"/>
              <a:t>N</a:t>
            </a:r>
            <a:r>
              <a:rPr lang="en-US" dirty="0"/>
              <a:t>=</a:t>
            </a:r>
            <a:r>
              <a:rPr lang="lt-LT" dirty="0"/>
              <a:t>1015</a:t>
            </a:r>
            <a:endParaRPr lang="en-US" dirty="0"/>
          </a:p>
        </p:txBody>
      </p:sp>
      <p:graphicFrame>
        <p:nvGraphicFramePr>
          <p:cNvPr id="19" name="Content Placeholder 9">
            <a:extLst>
              <a:ext uri="{FF2B5EF4-FFF2-40B4-BE49-F238E27FC236}">
                <a16:creationId xmlns:a16="http://schemas.microsoft.com/office/drawing/2014/main" id="{E3E1C54C-2523-6530-DB84-0BCA8571A15B}"/>
              </a:ext>
            </a:extLst>
          </p:cNvPr>
          <p:cNvGraphicFramePr>
            <a:graphicFrameLocks/>
          </p:cNvGraphicFramePr>
          <p:nvPr>
            <p:extLst>
              <p:ext uri="{D42A27DB-BD31-4B8C-83A1-F6EECF244321}">
                <p14:modId xmlns:p14="http://schemas.microsoft.com/office/powerpoint/2010/main" val="3282861092"/>
              </p:ext>
            </p:extLst>
          </p:nvPr>
        </p:nvGraphicFramePr>
        <p:xfrm>
          <a:off x="-312417" y="1660464"/>
          <a:ext cx="11076496" cy="49299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563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„Ukrainiečiai turėtų labiau stengtis adaptuotis ir integruotis Lietuvoje“</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UKRAINIEČIŲ PASTANGŲ ADAPTUOJANTIS LIETUVOJE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3724996300"/>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32486"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044854"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718120"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273542"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197229"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162794"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6878336"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430887"/>
          </a:xfrm>
        </p:spPr>
        <p:txBody>
          <a:bodyPr/>
          <a:lstStyle/>
          <a:p>
            <a:r>
              <a:rPr lang="lt-LT" dirty="0"/>
              <a:t>Greičiau sutinkantys dažniau nurodo aukštesnio išsimokslinimo respondentai.</a:t>
            </a:r>
          </a:p>
        </p:txBody>
      </p:sp>
    </p:spTree>
    <p:extLst>
      <p:ext uri="{BB962C8B-B14F-4D97-AF65-F5344CB8AC3E}">
        <p14:creationId xmlns:p14="http://schemas.microsoft.com/office/powerpoint/2010/main" val="41235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„Dauguma čia dirbančių ukrainiečių savo darbą atlieka taip pat gerai kaip ir lietuviai“</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UKRAINIEČIŲ PROFESIONALUMO ATLIEKANT SAVO DARBĄ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928189556"/>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79621"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29694"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50096"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546920"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282069"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294770"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151714"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938719"/>
          </a:xfrm>
        </p:spPr>
        <p:txBody>
          <a:bodyPr/>
          <a:lstStyle/>
          <a:p>
            <a:r>
              <a:rPr lang="lt-LT" dirty="0"/>
              <a:t>Greičiau sutinkantys dažniau nurodo aukštesnio išsimokslinimo apklaustieji.</a:t>
            </a:r>
          </a:p>
          <a:p>
            <a:endParaRPr lang="lt-LT" dirty="0"/>
          </a:p>
          <a:p>
            <a:r>
              <a:rPr lang="lt-LT" dirty="0"/>
              <a:t>Greičiau nesutinkantys – žemesnio išsimokslinimo tyrimo dalyviai.</a:t>
            </a:r>
          </a:p>
        </p:txBody>
      </p:sp>
    </p:spTree>
    <p:extLst>
      <p:ext uri="{BB962C8B-B14F-4D97-AF65-F5344CB8AC3E}">
        <p14:creationId xmlns:p14="http://schemas.microsoft.com/office/powerpoint/2010/main" val="1272886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„Karo pabėgėliai iš Ukrainos yra pažeidžiami, todėl Lietuva turėtų jiems padėti“</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UKRAINOS PABĖGĖLIŲ PAŽEIDŽIAMUMO IR LIETUVOS KAIP GLOBĖJO PAGALBOS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2580224604"/>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617329"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20270"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50098"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386665"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272645"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294772"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6991459"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1107996"/>
          </a:xfrm>
        </p:spPr>
        <p:txBody>
          <a:bodyPr/>
          <a:lstStyle/>
          <a:p>
            <a:r>
              <a:rPr lang="lt-LT" dirty="0"/>
              <a:t>Greičiau sutinkantys dažniau nurodo aukščiausio išsimokslinimo, didesnių pajamų apklausos dalyviai.</a:t>
            </a:r>
          </a:p>
          <a:p>
            <a:endParaRPr lang="lt-LT" dirty="0"/>
          </a:p>
          <a:p>
            <a:r>
              <a:rPr lang="lt-LT" dirty="0"/>
              <a:t>Greičiau nesutinkantys – žemesnio išsimokslinimo respondentai.</a:t>
            </a:r>
          </a:p>
        </p:txBody>
      </p:sp>
    </p:spTree>
    <p:extLst>
      <p:ext uri="{BB962C8B-B14F-4D97-AF65-F5344CB8AC3E}">
        <p14:creationId xmlns:p14="http://schemas.microsoft.com/office/powerpoint/2010/main" val="3081762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„Dauguma ukrainiečių piktnaudžiauja savo padėtimi Lietuvoje“</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UKRAINIEČIŲ PIKTNAUDŽIAVIMO SAVO PADĖTIMI LIETUVOJE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2920409363"/>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79621"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2931730"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982073"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763738"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084105"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426747"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368532"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430887"/>
          </a:xfrm>
        </p:spPr>
        <p:txBody>
          <a:bodyPr/>
          <a:lstStyle/>
          <a:p>
            <a:r>
              <a:rPr lang="lt-LT" dirty="0"/>
              <a:t>Visiškai nesutinka dažniau aukščiausio išsimokslinimo respondentai.</a:t>
            </a:r>
          </a:p>
        </p:txBody>
      </p:sp>
    </p:spTree>
    <p:extLst>
      <p:ext uri="{BB962C8B-B14F-4D97-AF65-F5344CB8AC3E}">
        <p14:creationId xmlns:p14="http://schemas.microsoft.com/office/powerpoint/2010/main" val="2348253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„Ukrainiečiams suteikiama per daug lengvatų“</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UKRAINIEČIAMS SUTEIKIAMŲ LENGVATŲ GAUSOS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1619654045"/>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79621"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29694"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50096"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546920"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282069"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294770"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151714"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1107996"/>
          </a:xfrm>
        </p:spPr>
        <p:txBody>
          <a:bodyPr/>
          <a:lstStyle/>
          <a:p>
            <a:r>
              <a:rPr lang="lt-LT" dirty="0"/>
              <a:t>Su teiginiu visiškai nesutinka dažniau aukštesnio išsimokslinimo tyrimo dalyviai.</a:t>
            </a:r>
          </a:p>
          <a:p>
            <a:endParaRPr lang="lt-LT" dirty="0"/>
          </a:p>
          <a:p>
            <a:r>
              <a:rPr lang="lt-LT" dirty="0"/>
              <a:t>Greičiau sutinkantys dažniau nurodo 26-55 m., vidurinio išsimokslinimo, 501-1000 Eur pajamų gaunantys apklaustieji.</a:t>
            </a:r>
          </a:p>
        </p:txBody>
      </p:sp>
    </p:spTree>
    <p:extLst>
      <p:ext uri="{BB962C8B-B14F-4D97-AF65-F5344CB8AC3E}">
        <p14:creationId xmlns:p14="http://schemas.microsoft.com/office/powerpoint/2010/main" val="87037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„Dauguma Ukrainos karo pabėgėlių įsidarbina, moka mokesčius ir prisideda prie Lietuvos ekonomikos stiprinimo“</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UKRAINIEČIŲ PRISIDĖJIMO PRIE LIETUVOS EKONOMIKOS STIPRINIMO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1004535279"/>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41915"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57978"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708694"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358383"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319780"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162796"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6934899"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1107996"/>
          </a:xfrm>
        </p:spPr>
        <p:txBody>
          <a:bodyPr/>
          <a:lstStyle/>
          <a:p>
            <a:r>
              <a:rPr lang="lt-LT" dirty="0"/>
              <a:t>Su teiginiu greičiau sutinkantys dažniau teigia aukščiausio išsimokslinimo, vidutinių ir didesnių pajamų atstovai.</a:t>
            </a:r>
          </a:p>
          <a:p>
            <a:endParaRPr lang="lt-LT" dirty="0"/>
          </a:p>
          <a:p>
            <a:r>
              <a:rPr lang="lt-LT" dirty="0"/>
              <a:t>Greičiau nesutinkantys – aukštesnio išsimokslinimo respondentai.</a:t>
            </a:r>
            <a:endParaRPr lang="en-US" dirty="0"/>
          </a:p>
        </p:txBody>
      </p:sp>
    </p:spTree>
    <p:extLst>
      <p:ext uri="{BB962C8B-B14F-4D97-AF65-F5344CB8AC3E}">
        <p14:creationId xmlns:p14="http://schemas.microsoft.com/office/powerpoint/2010/main" val="1390251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0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„Dauguma ukrainiečių yra dėkingi už pagalbą ir savo dėkingumą aiškiai išreiškia“</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UKRAINIEČIŲ IŠREIŠKIAMO DĖKINGUMO UŽ SUTEIKIAMĄ PAGALBĄ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482616274"/>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79621"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29694"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50096"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546920"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282069"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294770"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151714"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938719"/>
          </a:xfrm>
        </p:spPr>
        <p:txBody>
          <a:bodyPr/>
          <a:lstStyle/>
          <a:p>
            <a:r>
              <a:rPr lang="lt-LT" dirty="0"/>
              <a:t>Visiškai sutinka dažniau aukštesnio išsimokslinimo apklaustieji.</a:t>
            </a:r>
          </a:p>
          <a:p>
            <a:endParaRPr lang="lt-LT" dirty="0"/>
          </a:p>
          <a:p>
            <a:r>
              <a:rPr lang="lt-LT" dirty="0"/>
              <a:t>Linkę greičiau nesutikti dažniau žemesnio išsimokslinimo respondentai.</a:t>
            </a:r>
          </a:p>
        </p:txBody>
      </p:sp>
    </p:spTree>
    <p:extLst>
      <p:ext uri="{BB962C8B-B14F-4D97-AF65-F5344CB8AC3E}">
        <p14:creationId xmlns:p14="http://schemas.microsoft.com/office/powerpoint/2010/main" val="3391837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„Ukrainiečiai praturtina Lietuvos kultūrą“</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UKRAINIEČIŲ ĮNAŠO Į LIETUVOS KULTŪROS PRATURTINIMĄ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3253662080"/>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79621"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29694"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50096"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546920"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282069"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294770"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151714"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430887"/>
          </a:xfrm>
        </p:spPr>
        <p:txBody>
          <a:bodyPr/>
          <a:lstStyle/>
          <a:p>
            <a:r>
              <a:rPr lang="lt-LT" dirty="0"/>
              <a:t>Su teiginiu greičiau nesutinkantys dažniau didmiesčių ir rajonų centrų gyventojai.</a:t>
            </a:r>
          </a:p>
        </p:txBody>
      </p:sp>
    </p:spTree>
    <p:extLst>
      <p:ext uri="{BB962C8B-B14F-4D97-AF65-F5344CB8AC3E}">
        <p14:creationId xmlns:p14="http://schemas.microsoft.com/office/powerpoint/2010/main" val="4004956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„Dauguma ukrainiečių puikiai pritampa Lietuvoje“</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NUOSTATA DĖL UKRAINIEČIŲ PRITAPIMO LIETUVOJE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1545523559"/>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79621"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29694"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50096"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546920"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282069"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294770"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151714"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938719"/>
          </a:xfrm>
        </p:spPr>
        <p:txBody>
          <a:bodyPr/>
          <a:lstStyle/>
          <a:p>
            <a:r>
              <a:rPr lang="lt-LT" dirty="0"/>
              <a:t>Su teiginiu greičiau sutinka vidutinių ir didesnių pajamų atstovai.</a:t>
            </a:r>
          </a:p>
          <a:p>
            <a:endParaRPr lang="lt-LT" dirty="0"/>
          </a:p>
          <a:p>
            <a:r>
              <a:rPr lang="lt-LT" dirty="0"/>
              <a:t>Greičiau nesutinka – žemesnio išsimokslinimo apklaustieji.</a:t>
            </a:r>
          </a:p>
        </p:txBody>
      </p:sp>
    </p:spTree>
    <p:extLst>
      <p:ext uri="{BB962C8B-B14F-4D97-AF65-F5344CB8AC3E}">
        <p14:creationId xmlns:p14="http://schemas.microsoft.com/office/powerpoint/2010/main" val="335070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„Daugumos ukrainiečių požiūris į vaikų priežiūrą ir auklėjimą neatitinka mums priimtinų normų“</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NUOSTATA DĖL UKRAINIEČIŲ IR LIETUVIŲ VAIKŲ AUKLĖJIMO SKIRTUMŲ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871179004"/>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579621"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2931730"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982073"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763738"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084105"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426747"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368532"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823488" y="1828800"/>
            <a:ext cx="2806391" cy="430887"/>
          </a:xfrm>
        </p:spPr>
        <p:txBody>
          <a:bodyPr/>
          <a:lstStyle/>
          <a:p>
            <a:r>
              <a:rPr lang="lt-LT" dirty="0"/>
              <a:t>Greičiau nesutinkantys dažniau teigia rajonų centrų gyventojai.</a:t>
            </a:r>
          </a:p>
        </p:txBody>
      </p:sp>
    </p:spTree>
    <p:extLst>
      <p:ext uri="{BB962C8B-B14F-4D97-AF65-F5344CB8AC3E}">
        <p14:creationId xmlns:p14="http://schemas.microsoft.com/office/powerpoint/2010/main" val="238897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„Nenorėčiau, kad mano vaikai mokytųsi vienoje klasėje su ukrainiečių vaikais“</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NUOSTATOS DĖL LIETUVIŲ IR UKRAINIEČIŲ VAIKŲ MOKYMOSI VIENOJE KLASĖJE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549634455"/>
              </p:ext>
            </p:extLst>
          </p:nvPr>
        </p:nvGraphicFramePr>
        <p:xfrm>
          <a:off x="56560" y="2922312"/>
          <a:ext cx="9530500" cy="33312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683319" y="2808589"/>
            <a:ext cx="0" cy="3551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120270"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87806"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509215"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272645" y="6134048"/>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a:t>N</a:t>
            </a:r>
            <a:r>
              <a:rPr lang="en-US"/>
              <a:t>=</a:t>
            </a:r>
            <a:r>
              <a:rPr lang="lt-LT"/>
              <a:t>1015</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332480" y="6133484"/>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267</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7114009" y="6133483"/>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748</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1785104"/>
          </a:xfrm>
        </p:spPr>
        <p:txBody>
          <a:bodyPr/>
          <a:lstStyle/>
          <a:p>
            <a:r>
              <a:rPr lang="lt-LT" dirty="0"/>
              <a:t>Su teiginiu greičiau sutinka dažniau mažesnių ir vidutinių pajamų tyrimo dalyviai.</a:t>
            </a:r>
          </a:p>
          <a:p>
            <a:endParaRPr lang="lt-LT" dirty="0"/>
          </a:p>
          <a:p>
            <a:r>
              <a:rPr lang="lt-LT" dirty="0"/>
              <a:t>Greičiau nesutinka – vidurinio išsimokslinimo atstovai, taip pat rajonų centrų gyventojai.</a:t>
            </a:r>
          </a:p>
          <a:p>
            <a:endParaRPr lang="lt-LT" dirty="0"/>
          </a:p>
          <a:p>
            <a:r>
              <a:rPr lang="lt-LT" dirty="0"/>
              <a:t>Visiškai nesutinka – aukščiausio išsimokslinimo respondentai.</a:t>
            </a:r>
          </a:p>
        </p:txBody>
      </p:sp>
    </p:spTree>
    <p:extLst>
      <p:ext uri="{BB962C8B-B14F-4D97-AF65-F5344CB8AC3E}">
        <p14:creationId xmlns:p14="http://schemas.microsoft.com/office/powerpoint/2010/main" val="3929774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429632"/>
            <a:ext cx="9736580" cy="461665"/>
          </a:xfrm>
        </p:spPr>
        <p:txBody>
          <a:bodyPr/>
          <a:lstStyle/>
          <a:p>
            <a:r>
              <a:rPr lang="lt-LT" dirty="0"/>
              <a:t>Ar Ukrainos karo pabėgėliams turėtų būti užtikrinamos vienodos teisės su Lietuvos piliečiais gauti sveikatos priežiūros, socialinės apsaugos ir kitas paslaugas?</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POŽIŪRIS DĖL VIENODŲ TEISIŲ SU LIETUVIAIS UŽTIKRINIMO UKRAINOS KARO PABĖGĖLIAMS (PROC.)</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1785104"/>
          </a:xfrm>
        </p:spPr>
        <p:txBody>
          <a:bodyPr/>
          <a:lstStyle/>
          <a:p>
            <a:r>
              <a:rPr lang="lt-LT" dirty="0"/>
              <a:t>Manantys, jog vienodos teisės turėtų būti užtikrinamos tik tiems, kurie čia moka mokesčius, nes dirba arba yra sukūrę verslą, dažniau aukštesnio išsimokslinimo, 301-1000 Eur pajamų gaunantys tyrimo dalyviai.</a:t>
            </a:r>
          </a:p>
          <a:p>
            <a:endParaRPr lang="lt-LT" dirty="0"/>
          </a:p>
          <a:p>
            <a:r>
              <a:rPr lang="lt-LT" dirty="0"/>
              <a:t>Besilaikantys nuomonės, kad vienodos teisės neturėtų būti užtikrintos, dažniau nurodo žemesnio išsimokslinimo atstovai.</a:t>
            </a:r>
          </a:p>
        </p:txBody>
      </p:sp>
      <p:graphicFrame>
        <p:nvGraphicFramePr>
          <p:cNvPr id="4" name="Content Placeholder 13">
            <a:extLst>
              <a:ext uri="{FF2B5EF4-FFF2-40B4-BE49-F238E27FC236}">
                <a16:creationId xmlns:a16="http://schemas.microsoft.com/office/drawing/2014/main" id="{3AE8240D-CF50-0646-84BB-02964D1B5731}"/>
              </a:ext>
            </a:extLst>
          </p:cNvPr>
          <p:cNvGraphicFramePr>
            <a:graphicFrameLocks/>
          </p:cNvGraphicFramePr>
          <p:nvPr>
            <p:extLst>
              <p:ext uri="{D42A27DB-BD31-4B8C-83A1-F6EECF244321}">
                <p14:modId xmlns:p14="http://schemas.microsoft.com/office/powerpoint/2010/main" val="3636955759"/>
              </p:ext>
            </p:extLst>
          </p:nvPr>
        </p:nvGraphicFramePr>
        <p:xfrm>
          <a:off x="1456848" y="2200025"/>
          <a:ext cx="7809700" cy="3943214"/>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4">
            <a:extLst>
              <a:ext uri="{FF2B5EF4-FFF2-40B4-BE49-F238E27FC236}">
                <a16:creationId xmlns:a16="http://schemas.microsoft.com/office/drawing/2014/main" id="{9DE2E29A-71CB-A1E6-C305-0552D08D7F94}"/>
              </a:ext>
            </a:extLst>
          </p:cNvPr>
          <p:cNvSpPr>
            <a:spLocks noGrp="1"/>
          </p:cNvSpPr>
          <p:nvPr>
            <p:ph sz="half" idx="11"/>
          </p:nvPr>
        </p:nvSpPr>
        <p:spPr>
          <a:xfrm>
            <a:off x="1238008" y="1829608"/>
            <a:ext cx="1214736" cy="246221"/>
          </a:xfrm>
        </p:spPr>
        <p:txBody>
          <a:bodyPr/>
          <a:lstStyle/>
          <a:p>
            <a:r>
              <a:rPr lang="lt-LT" dirty="0"/>
              <a:t>N</a:t>
            </a:r>
            <a:r>
              <a:rPr lang="en-US" dirty="0"/>
              <a:t>=</a:t>
            </a:r>
            <a:r>
              <a:rPr lang="lt-LT" dirty="0"/>
              <a:t>1015</a:t>
            </a:r>
            <a:endParaRPr lang="en-US" dirty="0"/>
          </a:p>
        </p:txBody>
      </p:sp>
    </p:spTree>
    <p:extLst>
      <p:ext uri="{BB962C8B-B14F-4D97-AF65-F5344CB8AC3E}">
        <p14:creationId xmlns:p14="http://schemas.microsoft.com/office/powerpoint/2010/main" val="945395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2FF8EC1E-ED76-9E6E-BC09-03866D7D9C55}"/>
              </a:ext>
            </a:extLst>
          </p:cNvPr>
          <p:cNvGraphicFramePr>
            <a:graphicFrameLocks/>
          </p:cNvGraphicFramePr>
          <p:nvPr>
            <p:extLst>
              <p:ext uri="{D42A27DB-BD31-4B8C-83A1-F6EECF244321}">
                <p14:modId xmlns:p14="http://schemas.microsoft.com/office/powerpoint/2010/main" val="1643357977"/>
              </p:ext>
            </p:extLst>
          </p:nvPr>
        </p:nvGraphicFramePr>
        <p:xfrm>
          <a:off x="797788" y="1976087"/>
          <a:ext cx="9647109" cy="4511015"/>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429632"/>
            <a:ext cx="9736580" cy="461665"/>
          </a:xfrm>
        </p:spPr>
        <p:txBody>
          <a:bodyPr/>
          <a:lstStyle/>
          <a:p>
            <a:r>
              <a:rPr lang="lt-LT" dirty="0"/>
              <a:t>Jūsų nuomone, kurios iš žemiau išvardintų ukrainiečių integracijos priemonių yra svarbiausios ir Lietuva tam turėtų skirti daugiausia dėmesio? </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SVARBIAUSIOS UKRAINIEČIŲ INTEGRACIJOS PRIEMONĖS (PROC.)</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418137" y="1772238"/>
            <a:ext cx="3469064" cy="4578401"/>
          </a:xfrm>
        </p:spPr>
        <p:txBody>
          <a:bodyPr/>
          <a:lstStyle/>
          <a:p>
            <a:r>
              <a:rPr lang="lt-LT" sz="1050" dirty="0"/>
              <a:t>Lietuvių kalbos kursų organizavimą dažniau mini aukštesnio išsimokslinimo, didesnių pajamų tyrimo dalyviai.</a:t>
            </a:r>
          </a:p>
          <a:p>
            <a:r>
              <a:rPr lang="lt-LT" sz="1050" dirty="0"/>
              <a:t> </a:t>
            </a:r>
          </a:p>
          <a:p>
            <a:r>
              <a:rPr lang="lt-LT" sz="1050" dirty="0"/>
              <a:t>Pagalbą tvarkant dokumentus dažniau nurodo 46-55 m. atstovai.</a:t>
            </a:r>
          </a:p>
          <a:p>
            <a:endParaRPr lang="lt-LT" sz="1050" dirty="0"/>
          </a:p>
          <a:p>
            <a:r>
              <a:rPr lang="lt-LT" sz="1050" dirty="0"/>
              <a:t>Kvalifikacijos pripažinimą dažniau išskiria aukštesnio išsimokslinimo apklaustieji, taip pat respondentai, per pastaruosius 2 metus Lietuvoje susidūrę su migrantais iš trečiųjų šalių.</a:t>
            </a:r>
          </a:p>
          <a:p>
            <a:endParaRPr lang="lt-LT" sz="1050" dirty="0"/>
          </a:p>
          <a:p>
            <a:r>
              <a:rPr lang="lt-LT" sz="1050" dirty="0"/>
              <a:t>Vaikų švietimo ir neformalaus ugdymo užsiėmimų organizavimą – aukščiausio išsimokslinimo tyrimo dalyviai, taip pat apklaustieji, per pastaruosius 2 metus nesusidūrę su migrantais iš trečiųjų šalių.</a:t>
            </a:r>
          </a:p>
          <a:p>
            <a:endParaRPr lang="lt-LT" sz="1050" dirty="0"/>
          </a:p>
          <a:p>
            <a:r>
              <a:rPr lang="lt-LT" sz="1050" dirty="0"/>
              <a:t>Pagalbą ieškant būsto arba nemokamą apgyvendinimą dažniau įvardija vyresni nei 45 m. respondentai, rajonų centrų ir kaimo gyventojai.</a:t>
            </a:r>
          </a:p>
          <a:p>
            <a:endParaRPr lang="lt-LT" sz="1050" dirty="0"/>
          </a:p>
          <a:p>
            <a:r>
              <a:rPr lang="lt-LT" sz="1050" dirty="0"/>
              <a:t>Darbo rinkos paslaugas, profesinį mokymą, kompetencijų vertinimą dažniau nurodo tyrimo dalyviai, per pastaruosius 2 metus Lietuvoje susidūrę su migrantais iš trečiųjų šalių.</a:t>
            </a:r>
          </a:p>
          <a:p>
            <a:endParaRPr lang="lt-LT" sz="1050" dirty="0"/>
          </a:p>
          <a:p>
            <a:r>
              <a:rPr lang="lt-LT" sz="1050" dirty="0"/>
              <a:t>Nemokamos psichologinės pagalbos teikimą – 18-35 m. tyrimo dalyviai.</a:t>
            </a:r>
          </a:p>
        </p:txBody>
      </p:sp>
      <p:sp>
        <p:nvSpPr>
          <p:cNvPr id="6" name="TextBox 5">
            <a:extLst>
              <a:ext uri="{FF2B5EF4-FFF2-40B4-BE49-F238E27FC236}">
                <a16:creationId xmlns:a16="http://schemas.microsoft.com/office/drawing/2014/main" id="{AD56BE6B-DB7B-FD84-467C-D0CB56F9FF1F}"/>
              </a:ext>
            </a:extLst>
          </p:cNvPr>
          <p:cNvSpPr txBox="1">
            <a:spLocks noChangeArrowheads="1"/>
          </p:cNvSpPr>
          <p:nvPr/>
        </p:nvSpPr>
        <p:spPr bwMode="auto">
          <a:xfrm>
            <a:off x="172107" y="6407201"/>
            <a:ext cx="3223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a:t>
            </a:r>
            <a:r>
              <a:rPr lang="en-US" altLang="lt-LT" sz="1000" i="1" dirty="0">
                <a:solidFill>
                  <a:srgbClr val="595959"/>
                </a:solidFill>
                <a:latin typeface="+mn-lt"/>
              </a:rPr>
              <a:t>G</a:t>
            </a:r>
            <a:r>
              <a:rPr lang="lt-LT" altLang="lt-LT" sz="1000" i="1" dirty="0">
                <a:solidFill>
                  <a:srgbClr val="595959"/>
                </a:solidFill>
                <a:latin typeface="+mn-lt"/>
              </a:rPr>
              <a:t>alimi keli atsakymai; suma viršija 100 proc.</a:t>
            </a:r>
          </a:p>
        </p:txBody>
      </p:sp>
      <p:sp>
        <p:nvSpPr>
          <p:cNvPr id="7" name="Content Placeholder 4">
            <a:extLst>
              <a:ext uri="{FF2B5EF4-FFF2-40B4-BE49-F238E27FC236}">
                <a16:creationId xmlns:a16="http://schemas.microsoft.com/office/drawing/2014/main" id="{9E8FCD34-85AD-0945-F1EF-FC72FCD92365}"/>
              </a:ext>
            </a:extLst>
          </p:cNvPr>
          <p:cNvSpPr>
            <a:spLocks noGrp="1"/>
          </p:cNvSpPr>
          <p:nvPr>
            <p:ph sz="half" idx="11"/>
          </p:nvPr>
        </p:nvSpPr>
        <p:spPr>
          <a:xfrm>
            <a:off x="1238008" y="1829608"/>
            <a:ext cx="1214736" cy="246221"/>
          </a:xfrm>
        </p:spPr>
        <p:txBody>
          <a:bodyPr/>
          <a:lstStyle/>
          <a:p>
            <a:r>
              <a:rPr lang="lt-LT" dirty="0"/>
              <a:t>N</a:t>
            </a:r>
            <a:r>
              <a:rPr lang="en-US" dirty="0"/>
              <a:t>=</a:t>
            </a:r>
            <a:r>
              <a:rPr lang="lt-LT" dirty="0"/>
              <a:t>1015</a:t>
            </a:r>
            <a:endParaRPr lang="en-US" dirty="0"/>
          </a:p>
        </p:txBody>
      </p:sp>
    </p:spTree>
    <p:extLst>
      <p:ext uri="{BB962C8B-B14F-4D97-AF65-F5344CB8AC3E}">
        <p14:creationId xmlns:p14="http://schemas.microsoft.com/office/powerpoint/2010/main" val="3566565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429632"/>
            <a:ext cx="9736580" cy="461665"/>
          </a:xfrm>
        </p:spPr>
        <p:txBody>
          <a:bodyPr/>
          <a:lstStyle/>
          <a:p>
            <a:r>
              <a:rPr lang="lt-LT" dirty="0"/>
              <a:t>Ar pritariate valstybės teikiamai finansinei ir socialinei paramai Ukrainos karo pabėgėlių įsikūrimui ir jų gyvenimo sąlygų užtikrinimui Lietuvoje?</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VALSTYBĖS TEIKIAMOS UKRAINOS PABĖGĖLIŲ PARAMOS VERTINIMAS (PROC.)</a:t>
            </a:r>
            <a:endParaRPr lang="en-US" dirty="0"/>
          </a:p>
        </p:txBody>
      </p:sp>
      <p:sp>
        <p:nvSpPr>
          <p:cNvPr id="7" name="Content Placeholder 6">
            <a:extLst>
              <a:ext uri="{FF2B5EF4-FFF2-40B4-BE49-F238E27FC236}">
                <a16:creationId xmlns:a16="http://schemas.microsoft.com/office/drawing/2014/main" id="{D2D24F08-7B68-CEE3-1976-BE98692974B7}"/>
              </a:ext>
            </a:extLst>
          </p:cNvPr>
          <p:cNvSpPr>
            <a:spLocks noGrp="1"/>
          </p:cNvSpPr>
          <p:nvPr>
            <p:ph sz="half" idx="10"/>
          </p:nvPr>
        </p:nvSpPr>
        <p:spPr>
          <a:xfrm>
            <a:off x="8709862" y="1828800"/>
            <a:ext cx="2819709" cy="769441"/>
          </a:xfrm>
        </p:spPr>
        <p:txBody>
          <a:bodyPr/>
          <a:lstStyle/>
          <a:p>
            <a:r>
              <a:rPr lang="lt-LT" dirty="0"/>
              <a:t>Pritariantys valstybės teikiamai paramai dažniau teigia aukščiausio išsimokslinimo, didesnių pajamų respondentai, taip pat rajonų centrų ir kaimo gyventojai.</a:t>
            </a:r>
            <a:endParaRPr lang="en-US" dirty="0"/>
          </a:p>
        </p:txBody>
      </p:sp>
      <p:graphicFrame>
        <p:nvGraphicFramePr>
          <p:cNvPr id="8" name="Content Placeholder 13">
            <a:extLst>
              <a:ext uri="{FF2B5EF4-FFF2-40B4-BE49-F238E27FC236}">
                <a16:creationId xmlns:a16="http://schemas.microsoft.com/office/drawing/2014/main" id="{48866922-3BC4-2CD4-A42B-BAF5391AAC4F}"/>
              </a:ext>
            </a:extLst>
          </p:cNvPr>
          <p:cNvGraphicFramePr>
            <a:graphicFrameLocks/>
          </p:cNvGraphicFramePr>
          <p:nvPr>
            <p:extLst>
              <p:ext uri="{D42A27DB-BD31-4B8C-83A1-F6EECF244321}">
                <p14:modId xmlns:p14="http://schemas.microsoft.com/office/powerpoint/2010/main" val="2161037065"/>
              </p:ext>
            </p:extLst>
          </p:nvPr>
        </p:nvGraphicFramePr>
        <p:xfrm>
          <a:off x="1456848" y="2200025"/>
          <a:ext cx="7809700" cy="3943214"/>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4">
            <a:extLst>
              <a:ext uri="{FF2B5EF4-FFF2-40B4-BE49-F238E27FC236}">
                <a16:creationId xmlns:a16="http://schemas.microsoft.com/office/drawing/2014/main" id="{D2E85CDA-66EF-0520-E943-F1FFCA37439B}"/>
              </a:ext>
            </a:extLst>
          </p:cNvPr>
          <p:cNvSpPr>
            <a:spLocks noGrp="1"/>
          </p:cNvSpPr>
          <p:nvPr>
            <p:ph sz="half" idx="11"/>
          </p:nvPr>
        </p:nvSpPr>
        <p:spPr>
          <a:xfrm>
            <a:off x="1238008" y="1829608"/>
            <a:ext cx="1214736" cy="246221"/>
          </a:xfrm>
        </p:spPr>
        <p:txBody>
          <a:bodyPr/>
          <a:lstStyle/>
          <a:p>
            <a:r>
              <a:rPr lang="lt-LT" dirty="0"/>
              <a:t>N</a:t>
            </a:r>
            <a:r>
              <a:rPr lang="en-US" dirty="0"/>
              <a:t>=</a:t>
            </a:r>
            <a:r>
              <a:rPr lang="lt-LT" dirty="0"/>
              <a:t>1015</a:t>
            </a:r>
            <a:endParaRPr lang="en-US" dirty="0"/>
          </a:p>
        </p:txBody>
      </p:sp>
    </p:spTree>
    <p:extLst>
      <p:ext uri="{BB962C8B-B14F-4D97-AF65-F5344CB8AC3E}">
        <p14:creationId xmlns:p14="http://schemas.microsoft.com/office/powerpoint/2010/main" val="343478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09ABA490-AC63-5BC7-4E3A-FB9121E27366}"/>
              </a:ext>
            </a:extLst>
          </p:cNvPr>
          <p:cNvGraphicFramePr>
            <a:graphicFrameLocks/>
          </p:cNvGraphicFramePr>
          <p:nvPr>
            <p:extLst>
              <p:ext uri="{D42A27DB-BD31-4B8C-83A1-F6EECF244321}">
                <p14:modId xmlns:p14="http://schemas.microsoft.com/office/powerpoint/2010/main" val="1920209680"/>
              </p:ext>
            </p:extLst>
          </p:nvPr>
        </p:nvGraphicFramePr>
        <p:xfrm>
          <a:off x="797788" y="2153736"/>
          <a:ext cx="9647109" cy="4333366"/>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Kokiai paramai labiausiai pritartumėte?</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LABIAUSIAI PALAIKOMA VALSTYBĖS TEIKIAMA PARAMA (PROC.)</a:t>
            </a:r>
            <a:endParaRPr lang="en-US" dirty="0"/>
          </a:p>
        </p:txBody>
      </p:sp>
      <p:sp>
        <p:nvSpPr>
          <p:cNvPr id="7" name="Content Placeholder 6">
            <a:extLst>
              <a:ext uri="{FF2B5EF4-FFF2-40B4-BE49-F238E27FC236}">
                <a16:creationId xmlns:a16="http://schemas.microsoft.com/office/drawing/2014/main" id="{D2D24F08-7B68-CEE3-1976-BE98692974B7}"/>
              </a:ext>
            </a:extLst>
          </p:cNvPr>
          <p:cNvSpPr>
            <a:spLocks noGrp="1"/>
          </p:cNvSpPr>
          <p:nvPr>
            <p:ph sz="half" idx="10"/>
          </p:nvPr>
        </p:nvSpPr>
        <p:spPr>
          <a:xfrm>
            <a:off x="8568458" y="1828800"/>
            <a:ext cx="3205618" cy="4493538"/>
          </a:xfrm>
        </p:spPr>
        <p:txBody>
          <a:bodyPr/>
          <a:lstStyle/>
          <a:p>
            <a:r>
              <a:rPr lang="lt-LT" dirty="0"/>
              <a:t>Vienkartinei įsikūrimo pašalpai dažniau teigia pritariantys aukštesnio išsimokslinimo respondentai, taip pat didmiesčių ir rajonų centrų gyventojai.</a:t>
            </a:r>
          </a:p>
          <a:p>
            <a:endParaRPr lang="lt-LT" dirty="0"/>
          </a:p>
          <a:p>
            <a:r>
              <a:rPr lang="lt-LT" dirty="0"/>
              <a:t>Būsto nuomos mokesčio dalies kompensacijai dažniau pritaria aukštesnio išsimokslinimo, 301-1000 Eur pajamų gaunantys tyrimo dalyviai, taip pat apklaustieji, per pastaruosius 2 metus Lietuvoje susidūrę su migrantais iš trečiųjų šalių.</a:t>
            </a:r>
          </a:p>
          <a:p>
            <a:endParaRPr lang="lt-LT" dirty="0"/>
          </a:p>
          <a:p>
            <a:r>
              <a:rPr lang="lt-LT" dirty="0"/>
              <a:t>Laidojimo pašalpai – vyriausios amžiaus grupės apklaustieji, taip pat kaimo gyventojai.</a:t>
            </a:r>
          </a:p>
          <a:p>
            <a:endParaRPr lang="lt-LT" dirty="0"/>
          </a:p>
          <a:p>
            <a:r>
              <a:rPr lang="lt-LT" dirty="0"/>
              <a:t>Maisto paketams – kaimo gyventojai, taip pat apklaustieji, </a:t>
            </a:r>
            <a:r>
              <a:rPr lang="pt-BR" dirty="0"/>
              <a:t>per pastaruosius 2 metus nesusidūrę su migrantais iš trečiųjų šalių.</a:t>
            </a:r>
            <a:endParaRPr lang="lt-LT" dirty="0"/>
          </a:p>
          <a:p>
            <a:endParaRPr lang="lt-LT" dirty="0"/>
          </a:p>
          <a:p>
            <a:r>
              <a:rPr lang="lt-LT" dirty="0"/>
              <a:t>Nuolaidas transportui – didžiausių pajamų atstovai.</a:t>
            </a:r>
          </a:p>
          <a:p>
            <a:endParaRPr lang="lt-LT" dirty="0"/>
          </a:p>
          <a:p>
            <a:r>
              <a:rPr lang="lt-LT" dirty="0"/>
              <a:t>Pagalbai ir išmokos žmonėms, turintiems negalią bei šalpos pensijoms – respondentai, per pastaruosius 2 metus Lietuvoje susidūrę su migrantais iš trečiųjų šalių.</a:t>
            </a:r>
          </a:p>
        </p:txBody>
      </p:sp>
      <p:sp>
        <p:nvSpPr>
          <p:cNvPr id="5" name="Content Placeholder 4">
            <a:extLst>
              <a:ext uri="{FF2B5EF4-FFF2-40B4-BE49-F238E27FC236}">
                <a16:creationId xmlns:a16="http://schemas.microsoft.com/office/drawing/2014/main" id="{489D4A26-B8EC-66A4-C5D7-7F241955DF91}"/>
              </a:ext>
            </a:extLst>
          </p:cNvPr>
          <p:cNvSpPr>
            <a:spLocks noGrp="1"/>
          </p:cNvSpPr>
          <p:nvPr>
            <p:ph sz="half" idx="11"/>
          </p:nvPr>
        </p:nvSpPr>
        <p:spPr>
          <a:xfrm>
            <a:off x="1238007" y="1675720"/>
            <a:ext cx="4314381" cy="553998"/>
          </a:xfrm>
        </p:spPr>
        <p:txBody>
          <a:bodyPr/>
          <a:lstStyle/>
          <a:p>
            <a:r>
              <a:rPr lang="lt-LT" dirty="0"/>
              <a:t>N</a:t>
            </a:r>
            <a:r>
              <a:rPr lang="en-US" dirty="0"/>
              <a:t>=</a:t>
            </a:r>
            <a:r>
              <a:rPr lang="lt-LT" dirty="0"/>
              <a:t>829*</a:t>
            </a:r>
          </a:p>
          <a:p>
            <a:r>
              <a:rPr lang="lt-LT" dirty="0"/>
              <a:t>*pritariantys valstybės teikiamai finansinei ir socialinei paramai Ukrainos karo pabėgėliams / nežinantys / nenorintys atsakyti</a:t>
            </a:r>
            <a:endParaRPr lang="en-US" dirty="0"/>
          </a:p>
        </p:txBody>
      </p:sp>
      <p:sp>
        <p:nvSpPr>
          <p:cNvPr id="6" name="TextBox 5">
            <a:extLst>
              <a:ext uri="{FF2B5EF4-FFF2-40B4-BE49-F238E27FC236}">
                <a16:creationId xmlns:a16="http://schemas.microsoft.com/office/drawing/2014/main" id="{9DD5A328-88A0-0484-74EE-4DA86F4C1605}"/>
              </a:ext>
            </a:extLst>
          </p:cNvPr>
          <p:cNvSpPr txBox="1">
            <a:spLocks noChangeArrowheads="1"/>
          </p:cNvSpPr>
          <p:nvPr/>
        </p:nvSpPr>
        <p:spPr bwMode="auto">
          <a:xfrm>
            <a:off x="172107" y="6407201"/>
            <a:ext cx="3223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a:t>
            </a:r>
            <a:r>
              <a:rPr lang="en-US" altLang="lt-LT" sz="1000" i="1" dirty="0">
                <a:solidFill>
                  <a:srgbClr val="595959"/>
                </a:solidFill>
                <a:latin typeface="+mn-lt"/>
              </a:rPr>
              <a:t>G</a:t>
            </a:r>
            <a:r>
              <a:rPr lang="lt-LT" altLang="lt-LT" sz="1000" i="1" dirty="0">
                <a:solidFill>
                  <a:srgbClr val="595959"/>
                </a:solidFill>
                <a:latin typeface="+mn-lt"/>
              </a:rPr>
              <a:t>alimi keli atsakymai; suma viršija 100 proc.</a:t>
            </a:r>
          </a:p>
        </p:txBody>
      </p:sp>
    </p:spTree>
    <p:extLst>
      <p:ext uri="{BB962C8B-B14F-4D97-AF65-F5344CB8AC3E}">
        <p14:creationId xmlns:p14="http://schemas.microsoft.com/office/powerpoint/2010/main" val="3364606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Kodėl nepritartumėte tokiai paramai?</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NEPRITARIMO VALSTYBĖS TEIKIAMAI PARAMAI PRIEŽASTYS (PROC.)</a:t>
            </a:r>
            <a:endParaRPr lang="en-US" dirty="0"/>
          </a:p>
        </p:txBody>
      </p:sp>
      <p:graphicFrame>
        <p:nvGraphicFramePr>
          <p:cNvPr id="6" name="Content Placeholder 7">
            <a:extLst>
              <a:ext uri="{FF2B5EF4-FFF2-40B4-BE49-F238E27FC236}">
                <a16:creationId xmlns:a16="http://schemas.microsoft.com/office/drawing/2014/main" id="{3507A6C2-9FC1-D431-80A2-FD13275BBCCD}"/>
              </a:ext>
            </a:extLst>
          </p:cNvPr>
          <p:cNvGraphicFramePr>
            <a:graphicFrameLocks/>
          </p:cNvGraphicFramePr>
          <p:nvPr>
            <p:extLst>
              <p:ext uri="{D42A27DB-BD31-4B8C-83A1-F6EECF244321}">
                <p14:modId xmlns:p14="http://schemas.microsoft.com/office/powerpoint/2010/main" val="3570768402"/>
              </p:ext>
            </p:extLst>
          </p:nvPr>
        </p:nvGraphicFramePr>
        <p:xfrm>
          <a:off x="188538" y="2922312"/>
          <a:ext cx="9530500" cy="2804439"/>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FC0AD68C-0210-3455-F1FE-0D8EAC97BF9C}"/>
              </a:ext>
            </a:extLst>
          </p:cNvPr>
          <p:cNvCxnSpPr>
            <a:cxnSpLocks/>
          </p:cNvCxnSpPr>
          <p:nvPr/>
        </p:nvCxnSpPr>
        <p:spPr>
          <a:xfrm>
            <a:off x="4683318" y="2808589"/>
            <a:ext cx="0" cy="291816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FA7C0D8-6718-6E37-8FEC-5FA90A6A427E}"/>
              </a:ext>
            </a:extLst>
          </p:cNvPr>
          <p:cNvSpPr txBox="1"/>
          <p:nvPr/>
        </p:nvSpPr>
        <p:spPr>
          <a:xfrm>
            <a:off x="3299380" y="2422687"/>
            <a:ext cx="1093507" cy="461665"/>
          </a:xfrm>
          <a:prstGeom prst="rect">
            <a:avLst/>
          </a:prstGeom>
          <a:noFill/>
        </p:spPr>
        <p:txBody>
          <a:bodyPr wrap="square" rtlCol="0">
            <a:spAutoFit/>
          </a:bodyPr>
          <a:lstStyle/>
          <a:p>
            <a:pPr algn="ctr"/>
            <a:r>
              <a:rPr lang="lt-LT" sz="1200" b="1" dirty="0">
                <a:solidFill>
                  <a:schemeClr val="accent1"/>
                </a:solidFill>
              </a:rPr>
              <a:t>Bendras vertinimas</a:t>
            </a:r>
            <a:endParaRPr lang="en-US" sz="1200" b="1" dirty="0">
              <a:solidFill>
                <a:schemeClr val="accent1"/>
              </a:solidFill>
            </a:endParaRPr>
          </a:p>
        </p:txBody>
      </p:sp>
      <p:sp>
        <p:nvSpPr>
          <p:cNvPr id="9" name="TextBox 8">
            <a:extLst>
              <a:ext uri="{FF2B5EF4-FFF2-40B4-BE49-F238E27FC236}">
                <a16:creationId xmlns:a16="http://schemas.microsoft.com/office/drawing/2014/main" id="{38B32206-BD8F-10B2-51A7-16C0DFBD2D4D}"/>
              </a:ext>
            </a:extLst>
          </p:cNvPr>
          <p:cNvSpPr txBox="1"/>
          <p:nvPr/>
        </p:nvSpPr>
        <p:spPr>
          <a:xfrm>
            <a:off x="4878381" y="2422691"/>
            <a:ext cx="1602554" cy="461665"/>
          </a:xfrm>
          <a:prstGeom prst="rect">
            <a:avLst/>
          </a:prstGeom>
          <a:noFill/>
        </p:spPr>
        <p:txBody>
          <a:bodyPr wrap="square" rtlCol="0">
            <a:spAutoFit/>
          </a:bodyPr>
          <a:lstStyle/>
          <a:p>
            <a:pPr algn="ctr"/>
            <a:r>
              <a:rPr lang="lt-LT" sz="1200" b="1" dirty="0">
                <a:solidFill>
                  <a:schemeClr val="accent1"/>
                </a:solidFill>
              </a:rPr>
              <a:t>Betarpiškai susidūrę su migrantais</a:t>
            </a:r>
            <a:endParaRPr lang="en-US" sz="1200" b="1" dirty="0">
              <a:solidFill>
                <a:schemeClr val="accent1"/>
              </a:solidFill>
            </a:endParaRPr>
          </a:p>
        </p:txBody>
      </p:sp>
      <p:sp>
        <p:nvSpPr>
          <p:cNvPr id="10" name="TextBox 9">
            <a:extLst>
              <a:ext uri="{FF2B5EF4-FFF2-40B4-BE49-F238E27FC236}">
                <a16:creationId xmlns:a16="http://schemas.microsoft.com/office/drawing/2014/main" id="{1AE7ADE4-56F4-9AFA-1C02-319EA25327B2}"/>
              </a:ext>
            </a:extLst>
          </p:cNvPr>
          <p:cNvSpPr txBox="1"/>
          <p:nvPr/>
        </p:nvSpPr>
        <p:spPr>
          <a:xfrm>
            <a:off x="6414947" y="2173387"/>
            <a:ext cx="1800523" cy="830997"/>
          </a:xfrm>
          <a:prstGeom prst="rect">
            <a:avLst/>
          </a:prstGeom>
          <a:noFill/>
        </p:spPr>
        <p:txBody>
          <a:bodyPr wrap="square" rtlCol="0">
            <a:spAutoFit/>
          </a:bodyPr>
          <a:lstStyle/>
          <a:p>
            <a:pPr algn="ctr"/>
            <a:r>
              <a:rPr lang="lt-LT" sz="1200" b="1" dirty="0">
                <a:solidFill>
                  <a:schemeClr val="accent1"/>
                </a:solidFill>
              </a:rPr>
              <a:t>Nesusidūrę / pastebėję, bet asmeniškai nesusidūrę su migrantais</a:t>
            </a:r>
            <a:endParaRPr lang="en-US" sz="1200" b="1" dirty="0">
              <a:solidFill>
                <a:schemeClr val="accent1"/>
              </a:solidFill>
            </a:endParaRPr>
          </a:p>
        </p:txBody>
      </p:sp>
      <p:sp>
        <p:nvSpPr>
          <p:cNvPr id="11" name="Content Placeholder 4">
            <a:extLst>
              <a:ext uri="{FF2B5EF4-FFF2-40B4-BE49-F238E27FC236}">
                <a16:creationId xmlns:a16="http://schemas.microsoft.com/office/drawing/2014/main" id="{594F05CB-3E42-9705-3975-5D3716A4E713}"/>
              </a:ext>
            </a:extLst>
          </p:cNvPr>
          <p:cNvSpPr txBox="1">
            <a:spLocks/>
          </p:cNvSpPr>
          <p:nvPr/>
        </p:nvSpPr>
        <p:spPr>
          <a:xfrm>
            <a:off x="3451755" y="5681560"/>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186*</a:t>
            </a:r>
            <a:endParaRPr lang="en-US" dirty="0"/>
          </a:p>
        </p:txBody>
      </p:sp>
      <p:sp>
        <p:nvSpPr>
          <p:cNvPr id="12" name="Content Placeholder 4">
            <a:extLst>
              <a:ext uri="{FF2B5EF4-FFF2-40B4-BE49-F238E27FC236}">
                <a16:creationId xmlns:a16="http://schemas.microsoft.com/office/drawing/2014/main" id="{B14CFDA1-764E-F2A8-238E-8598CF74068F}"/>
              </a:ext>
            </a:extLst>
          </p:cNvPr>
          <p:cNvSpPr txBox="1">
            <a:spLocks/>
          </p:cNvSpPr>
          <p:nvPr/>
        </p:nvSpPr>
        <p:spPr>
          <a:xfrm>
            <a:off x="5351335" y="5680996"/>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61</a:t>
            </a:r>
            <a:endParaRPr lang="en-US" dirty="0"/>
          </a:p>
        </p:txBody>
      </p:sp>
      <p:sp>
        <p:nvSpPr>
          <p:cNvPr id="13" name="Content Placeholder 4">
            <a:extLst>
              <a:ext uri="{FF2B5EF4-FFF2-40B4-BE49-F238E27FC236}">
                <a16:creationId xmlns:a16="http://schemas.microsoft.com/office/drawing/2014/main" id="{246433E8-0C30-C32A-9FD5-B4B628B10E7D}"/>
              </a:ext>
            </a:extLst>
          </p:cNvPr>
          <p:cNvSpPr txBox="1">
            <a:spLocks/>
          </p:cNvSpPr>
          <p:nvPr/>
        </p:nvSpPr>
        <p:spPr>
          <a:xfrm>
            <a:off x="6991460" y="5680995"/>
            <a:ext cx="732194" cy="246221"/>
          </a:xfrm>
          <a:prstGeom prst="rect">
            <a:avLst/>
          </a:prstGeom>
        </p:spPr>
        <p:txBody>
          <a:bodyPr vert="horz" wrap="square" lIns="91440" tIns="45720" rIns="91440" bIns="45720" rtlCol="0" anchor="ctr">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000" b="1" i="0" kern="1200" baseline="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4pPr>
            <a:lvl5pPr marL="1828800" indent="0" algn="just" defTabSz="914400" rtl="0" eaLnBrk="1" latinLnBrk="0" hangingPunct="1">
              <a:lnSpc>
                <a:spcPct val="100000"/>
              </a:lnSpc>
              <a:spcBef>
                <a:spcPts val="0"/>
              </a:spcBef>
              <a:buClr>
                <a:schemeClr val="accent2"/>
              </a:buClr>
              <a:buFont typeface="Arial" panose="020B0604020202020204" pitchFamily="34" charset="0"/>
              <a:buNone/>
              <a:defRPr sz="1400" kern="120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dirty="0"/>
              <a:t>N</a:t>
            </a:r>
            <a:r>
              <a:rPr lang="en-US" dirty="0"/>
              <a:t>=</a:t>
            </a:r>
            <a:r>
              <a:rPr lang="lt-LT" dirty="0"/>
              <a:t>125</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2920018" cy="1615827"/>
          </a:xfrm>
        </p:spPr>
        <p:txBody>
          <a:bodyPr/>
          <a:lstStyle/>
          <a:p>
            <a:r>
              <a:rPr lang="lt-LT" dirty="0"/>
              <a:t>Teigiantys, kad nepritartų tokiai paramai, nes ukrainiečiai gauna didesnę paramą nei lietuviai, dažniau aukštesnio išsimokslinimo atstovai, taip pat rajonų centrų ir kaimo gyventojai.</a:t>
            </a:r>
          </a:p>
          <a:p>
            <a:endParaRPr lang="lt-LT" dirty="0"/>
          </a:p>
          <a:p>
            <a:r>
              <a:rPr lang="lt-LT" dirty="0"/>
              <a:t>Manantys, kad valstybė ukrainiečiams padėjo užtektinai, dažniau rajonų centrų ir kaimo gyventojai.</a:t>
            </a:r>
          </a:p>
        </p:txBody>
      </p:sp>
      <p:sp>
        <p:nvSpPr>
          <p:cNvPr id="5" name="Content Placeholder 4">
            <a:extLst>
              <a:ext uri="{FF2B5EF4-FFF2-40B4-BE49-F238E27FC236}">
                <a16:creationId xmlns:a16="http://schemas.microsoft.com/office/drawing/2014/main" id="{A525893D-B037-D425-D998-5EA13DB77D05}"/>
              </a:ext>
            </a:extLst>
          </p:cNvPr>
          <p:cNvSpPr>
            <a:spLocks noGrp="1"/>
          </p:cNvSpPr>
          <p:nvPr>
            <p:ph sz="half" idx="11"/>
          </p:nvPr>
        </p:nvSpPr>
        <p:spPr>
          <a:xfrm>
            <a:off x="1238007" y="1752664"/>
            <a:ext cx="2890933" cy="400110"/>
          </a:xfrm>
        </p:spPr>
        <p:txBody>
          <a:bodyPr/>
          <a:lstStyle/>
          <a:p>
            <a:r>
              <a:rPr lang="lt-LT" dirty="0"/>
              <a:t>*nepritariantys valstybės teikiamai finansinei ir socialinei paramai Ukrainos karo pabėgėliams</a:t>
            </a:r>
            <a:endParaRPr lang="en-US" dirty="0"/>
          </a:p>
        </p:txBody>
      </p:sp>
    </p:spTree>
    <p:extLst>
      <p:ext uri="{BB962C8B-B14F-4D97-AF65-F5344CB8AC3E}">
        <p14:creationId xmlns:p14="http://schemas.microsoft.com/office/powerpoint/2010/main" val="1365795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BF7241-77FB-4F72-81AC-E60C72F4DAD4}"/>
              </a:ext>
            </a:extLst>
          </p:cNvPr>
          <p:cNvSpPr>
            <a:spLocks noGrp="1"/>
          </p:cNvSpPr>
          <p:nvPr>
            <p:ph type="title"/>
          </p:nvPr>
        </p:nvSpPr>
        <p:spPr/>
        <p:txBody>
          <a:bodyPr>
            <a:normAutofit/>
          </a:bodyPr>
          <a:lstStyle/>
          <a:p>
            <a:pPr algn="ctr"/>
            <a:r>
              <a:rPr lang="lt-LT" sz="3600">
                <a:solidFill>
                  <a:schemeClr val="accent2">
                    <a:lumMod val="75000"/>
                  </a:schemeClr>
                </a:solidFill>
              </a:rPr>
              <a:t>TYRIMO METODIKA</a:t>
            </a:r>
          </a:p>
        </p:txBody>
      </p:sp>
      <p:grpSp>
        <p:nvGrpSpPr>
          <p:cNvPr id="14" name="Group 13">
            <a:extLst>
              <a:ext uri="{FF2B5EF4-FFF2-40B4-BE49-F238E27FC236}">
                <a16:creationId xmlns:a16="http://schemas.microsoft.com/office/drawing/2014/main" id="{BD3035DC-E60F-446B-9CBA-29348F039A7C}"/>
              </a:ext>
            </a:extLst>
          </p:cNvPr>
          <p:cNvGrpSpPr/>
          <p:nvPr/>
        </p:nvGrpSpPr>
        <p:grpSpPr>
          <a:xfrm>
            <a:off x="565677" y="1396863"/>
            <a:ext cx="11060645" cy="4510009"/>
            <a:chOff x="565677" y="1376045"/>
            <a:chExt cx="11060645" cy="4510009"/>
          </a:xfrm>
        </p:grpSpPr>
        <p:grpSp>
          <p:nvGrpSpPr>
            <p:cNvPr id="2" name="Group 1">
              <a:extLst>
                <a:ext uri="{FF2B5EF4-FFF2-40B4-BE49-F238E27FC236}">
                  <a16:creationId xmlns:a16="http://schemas.microsoft.com/office/drawing/2014/main" id="{D9DE2CF1-C3F5-46F2-8F57-46D9E4D66616}"/>
                </a:ext>
              </a:extLst>
            </p:cNvPr>
            <p:cNvGrpSpPr/>
            <p:nvPr/>
          </p:nvGrpSpPr>
          <p:grpSpPr>
            <a:xfrm>
              <a:off x="565679" y="1376045"/>
              <a:ext cx="11060643" cy="2136437"/>
              <a:chOff x="496948" y="1461106"/>
              <a:chExt cx="11060643" cy="2136437"/>
            </a:xfrm>
          </p:grpSpPr>
          <p:sp>
            <p:nvSpPr>
              <p:cNvPr id="32" name="Rectangle: Rounded Corners 31">
                <a:extLst>
                  <a:ext uri="{FF2B5EF4-FFF2-40B4-BE49-F238E27FC236}">
                    <a16:creationId xmlns:a16="http://schemas.microsoft.com/office/drawing/2014/main" id="{9BF1CEF7-4B4F-4E58-A769-93FB13BC99C7}"/>
                  </a:ext>
                </a:extLst>
              </p:cNvPr>
              <p:cNvSpPr/>
              <p:nvPr/>
            </p:nvSpPr>
            <p:spPr>
              <a:xfrm>
                <a:off x="496948"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Rounded Corners 41">
                <a:extLst>
                  <a:ext uri="{FF2B5EF4-FFF2-40B4-BE49-F238E27FC236}">
                    <a16:creationId xmlns:a16="http://schemas.microsoft.com/office/drawing/2014/main" id="{8F8E52E9-8BC6-4ED2-9961-31DA67F32847}"/>
                  </a:ext>
                </a:extLst>
              </p:cNvPr>
              <p:cNvSpPr/>
              <p:nvPr/>
            </p:nvSpPr>
            <p:spPr>
              <a:xfrm>
                <a:off x="3293311"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Rounded Corners 48">
                <a:extLst>
                  <a:ext uri="{FF2B5EF4-FFF2-40B4-BE49-F238E27FC236}">
                    <a16:creationId xmlns:a16="http://schemas.microsoft.com/office/drawing/2014/main" id="{9465D109-EFB6-42F2-BB47-B078D378F11F}"/>
                  </a:ext>
                </a:extLst>
              </p:cNvPr>
              <p:cNvSpPr/>
              <p:nvPr/>
            </p:nvSpPr>
            <p:spPr>
              <a:xfrm>
                <a:off x="6089674"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Rounded Corners 49">
                <a:extLst>
                  <a:ext uri="{FF2B5EF4-FFF2-40B4-BE49-F238E27FC236}">
                    <a16:creationId xmlns:a16="http://schemas.microsoft.com/office/drawing/2014/main" id="{D1C03969-32D5-4325-AEAF-9EA53E0336DB}"/>
                  </a:ext>
                </a:extLst>
              </p:cNvPr>
              <p:cNvSpPr/>
              <p:nvPr/>
            </p:nvSpPr>
            <p:spPr>
              <a:xfrm>
                <a:off x="8886037" y="1461106"/>
                <a:ext cx="2671554" cy="2136437"/>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52" name="Group 51">
              <a:extLst>
                <a:ext uri="{FF2B5EF4-FFF2-40B4-BE49-F238E27FC236}">
                  <a16:creationId xmlns:a16="http://schemas.microsoft.com/office/drawing/2014/main" id="{BFE3F4EF-6621-46F9-A734-2E778A8EE54E}"/>
                </a:ext>
              </a:extLst>
            </p:cNvPr>
            <p:cNvGrpSpPr/>
            <p:nvPr/>
          </p:nvGrpSpPr>
          <p:grpSpPr>
            <a:xfrm>
              <a:off x="565677" y="3640779"/>
              <a:ext cx="11060643" cy="2245275"/>
              <a:chOff x="496948" y="1461106"/>
              <a:chExt cx="11060643" cy="2245275"/>
            </a:xfrm>
          </p:grpSpPr>
          <p:sp>
            <p:nvSpPr>
              <p:cNvPr id="55" name="Rectangle: Rounded Corners 54">
                <a:extLst>
                  <a:ext uri="{FF2B5EF4-FFF2-40B4-BE49-F238E27FC236}">
                    <a16:creationId xmlns:a16="http://schemas.microsoft.com/office/drawing/2014/main" id="{F4F38E79-2002-4375-94B9-BF34C3A9DC51}"/>
                  </a:ext>
                </a:extLst>
              </p:cNvPr>
              <p:cNvSpPr/>
              <p:nvPr/>
            </p:nvSpPr>
            <p:spPr>
              <a:xfrm>
                <a:off x="496948"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Rounded Corners 59">
                <a:extLst>
                  <a:ext uri="{FF2B5EF4-FFF2-40B4-BE49-F238E27FC236}">
                    <a16:creationId xmlns:a16="http://schemas.microsoft.com/office/drawing/2014/main" id="{527EEF7B-F712-47B6-909D-4F78C6E79D5B}"/>
                  </a:ext>
                </a:extLst>
              </p:cNvPr>
              <p:cNvSpPr/>
              <p:nvPr/>
            </p:nvSpPr>
            <p:spPr>
              <a:xfrm>
                <a:off x="3293311"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2" name="Rectangle: Rounded Corners 61">
                <a:extLst>
                  <a:ext uri="{FF2B5EF4-FFF2-40B4-BE49-F238E27FC236}">
                    <a16:creationId xmlns:a16="http://schemas.microsoft.com/office/drawing/2014/main" id="{83B27076-FA3D-4342-811E-C0793A0C0CB2}"/>
                  </a:ext>
                </a:extLst>
              </p:cNvPr>
              <p:cNvSpPr/>
              <p:nvPr/>
            </p:nvSpPr>
            <p:spPr>
              <a:xfrm>
                <a:off x="6089674"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4" name="Rectangle: Rounded Corners 63">
                <a:extLst>
                  <a:ext uri="{FF2B5EF4-FFF2-40B4-BE49-F238E27FC236}">
                    <a16:creationId xmlns:a16="http://schemas.microsoft.com/office/drawing/2014/main" id="{E35CAB93-3239-481F-9925-6B22E6EE7C16}"/>
                  </a:ext>
                </a:extLst>
              </p:cNvPr>
              <p:cNvSpPr/>
              <p:nvPr/>
            </p:nvSpPr>
            <p:spPr>
              <a:xfrm>
                <a:off x="8886037" y="1461106"/>
                <a:ext cx="2671554" cy="2245275"/>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grpSp>
          <p:nvGrpSpPr>
            <p:cNvPr id="70" name="Group 69">
              <a:extLst>
                <a:ext uri="{FF2B5EF4-FFF2-40B4-BE49-F238E27FC236}">
                  <a16:creationId xmlns:a16="http://schemas.microsoft.com/office/drawing/2014/main" id="{08A801D5-CC84-4862-A41D-E01D2E0A2E6D}"/>
                </a:ext>
              </a:extLst>
            </p:cNvPr>
            <p:cNvGrpSpPr/>
            <p:nvPr/>
          </p:nvGrpSpPr>
          <p:grpSpPr>
            <a:xfrm>
              <a:off x="1686721" y="1532386"/>
              <a:ext cx="460247" cy="460247"/>
              <a:chOff x="2107988" y="1326018"/>
              <a:chExt cx="714016" cy="714016"/>
            </a:xfrm>
          </p:grpSpPr>
          <p:pic>
            <p:nvPicPr>
              <p:cNvPr id="76" name="Graphic 75">
                <a:extLst>
                  <a:ext uri="{FF2B5EF4-FFF2-40B4-BE49-F238E27FC236}">
                    <a16:creationId xmlns:a16="http://schemas.microsoft.com/office/drawing/2014/main" id="{654183AE-03C9-4EB2-BA91-5013BA12D3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7404" y="1514665"/>
                <a:ext cx="353235" cy="353235"/>
              </a:xfrm>
              <a:prstGeom prst="rect">
                <a:avLst/>
              </a:prstGeom>
            </p:spPr>
          </p:pic>
          <p:sp>
            <p:nvSpPr>
              <p:cNvPr id="77" name="Oval 76">
                <a:extLst>
                  <a:ext uri="{FF2B5EF4-FFF2-40B4-BE49-F238E27FC236}">
                    <a16:creationId xmlns:a16="http://schemas.microsoft.com/office/drawing/2014/main" id="{D499E94E-41A9-49E4-8A71-F88B26945BEB}"/>
                  </a:ext>
                </a:extLst>
              </p:cNvPr>
              <p:cNvSpPr/>
              <p:nvPr/>
            </p:nvSpPr>
            <p:spPr>
              <a:xfrm>
                <a:off x="2107988" y="1326018"/>
                <a:ext cx="714016" cy="714016"/>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78" name="TextBox 77">
              <a:extLst>
                <a:ext uri="{FF2B5EF4-FFF2-40B4-BE49-F238E27FC236}">
                  <a16:creationId xmlns:a16="http://schemas.microsoft.com/office/drawing/2014/main" id="{DCD6360B-88F3-4BA6-BA6F-0F74D7A831A4}"/>
                </a:ext>
              </a:extLst>
            </p:cNvPr>
            <p:cNvSpPr txBox="1"/>
            <p:nvPr/>
          </p:nvSpPr>
          <p:spPr>
            <a:xfrm>
              <a:off x="744277" y="2054622"/>
              <a:ext cx="2349795" cy="276999"/>
            </a:xfrm>
            <a:prstGeom prst="rect">
              <a:avLst/>
            </a:prstGeom>
            <a:noFill/>
          </p:spPr>
          <p:txBody>
            <a:bodyPr wrap="square">
              <a:spAutoFit/>
            </a:bodyPr>
            <a:lstStyle/>
            <a:p>
              <a:pPr algn="ctr"/>
              <a:r>
                <a:rPr lang="lt-LT" sz="1200">
                  <a:solidFill>
                    <a:srgbClr val="004B50"/>
                  </a:solidFill>
                </a:rPr>
                <a:t>LAIKAS</a:t>
              </a:r>
            </a:p>
          </p:txBody>
        </p:sp>
        <p:sp>
          <p:nvSpPr>
            <p:cNvPr id="79" name="TextBox 78">
              <a:extLst>
                <a:ext uri="{FF2B5EF4-FFF2-40B4-BE49-F238E27FC236}">
                  <a16:creationId xmlns:a16="http://schemas.microsoft.com/office/drawing/2014/main" id="{63A68C0B-3EA4-4BB9-A5EC-186C653D283A}"/>
                </a:ext>
              </a:extLst>
            </p:cNvPr>
            <p:cNvSpPr txBox="1"/>
            <p:nvPr/>
          </p:nvSpPr>
          <p:spPr>
            <a:xfrm>
              <a:off x="744278" y="2321531"/>
              <a:ext cx="2349795" cy="276999"/>
            </a:xfrm>
            <a:prstGeom prst="rect">
              <a:avLst/>
            </a:prstGeom>
            <a:noFill/>
          </p:spPr>
          <p:txBody>
            <a:bodyPr wrap="square">
              <a:spAutoFit/>
            </a:bodyPr>
            <a:lstStyle/>
            <a:p>
              <a:pPr algn="ctr"/>
              <a:r>
                <a:rPr lang="lt-LT" sz="1200" dirty="0">
                  <a:solidFill>
                    <a:schemeClr val="tx1">
                      <a:lumMod val="50000"/>
                      <a:lumOff val="50000"/>
                    </a:schemeClr>
                  </a:solidFill>
                </a:rPr>
                <a:t>2023 08  05 – 08 30</a:t>
              </a:r>
            </a:p>
          </p:txBody>
        </p:sp>
        <p:sp>
          <p:nvSpPr>
            <p:cNvPr id="82" name="Oval 81">
              <a:extLst>
                <a:ext uri="{FF2B5EF4-FFF2-40B4-BE49-F238E27FC236}">
                  <a16:creationId xmlns:a16="http://schemas.microsoft.com/office/drawing/2014/main" id="{89CCE8D7-A3BF-40ED-96BF-0DCA8A497490}"/>
                </a:ext>
              </a:extLst>
            </p:cNvPr>
            <p:cNvSpPr/>
            <p:nvPr/>
          </p:nvSpPr>
          <p:spPr>
            <a:xfrm>
              <a:off x="4467693" y="152636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3" name="Graphic 82">
              <a:extLst>
                <a:ext uri="{FF2B5EF4-FFF2-40B4-BE49-F238E27FC236}">
                  <a16:creationId xmlns:a16="http://schemas.microsoft.com/office/drawing/2014/main" id="{660EFB3D-6D33-4040-B45A-C9989C94FE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5648" y="1629526"/>
              <a:ext cx="244336" cy="244336"/>
            </a:xfrm>
            <a:prstGeom prst="rect">
              <a:avLst/>
            </a:prstGeom>
          </p:spPr>
        </p:pic>
        <p:sp>
          <p:nvSpPr>
            <p:cNvPr id="84" name="TextBox 83">
              <a:extLst>
                <a:ext uri="{FF2B5EF4-FFF2-40B4-BE49-F238E27FC236}">
                  <a16:creationId xmlns:a16="http://schemas.microsoft.com/office/drawing/2014/main" id="{FB7192C7-6E95-4825-953E-83EA8F55323F}"/>
                </a:ext>
              </a:extLst>
            </p:cNvPr>
            <p:cNvSpPr txBox="1"/>
            <p:nvPr/>
          </p:nvSpPr>
          <p:spPr>
            <a:xfrm>
              <a:off x="3560132" y="2054621"/>
              <a:ext cx="2275368" cy="276999"/>
            </a:xfrm>
            <a:prstGeom prst="rect">
              <a:avLst/>
            </a:prstGeom>
            <a:noFill/>
          </p:spPr>
          <p:txBody>
            <a:bodyPr wrap="square">
              <a:spAutoFit/>
            </a:bodyPr>
            <a:lstStyle/>
            <a:p>
              <a:pPr algn="ctr"/>
              <a:r>
                <a:rPr lang="lt-LT" sz="1200">
                  <a:solidFill>
                    <a:srgbClr val="004B50"/>
                  </a:solidFill>
                </a:rPr>
                <a:t>TIKSLAS</a:t>
              </a:r>
            </a:p>
          </p:txBody>
        </p:sp>
        <p:sp>
          <p:nvSpPr>
            <p:cNvPr id="85" name="TextBox 84">
              <a:extLst>
                <a:ext uri="{FF2B5EF4-FFF2-40B4-BE49-F238E27FC236}">
                  <a16:creationId xmlns:a16="http://schemas.microsoft.com/office/drawing/2014/main" id="{822ABD5F-7092-48D8-B7DF-E840D8B62A9D}"/>
                </a:ext>
              </a:extLst>
            </p:cNvPr>
            <p:cNvSpPr txBox="1"/>
            <p:nvPr/>
          </p:nvSpPr>
          <p:spPr>
            <a:xfrm>
              <a:off x="3433618" y="2320356"/>
              <a:ext cx="2528396" cy="1015663"/>
            </a:xfrm>
            <a:prstGeom prst="rect">
              <a:avLst/>
            </a:prstGeom>
            <a:noFill/>
          </p:spPr>
          <p:txBody>
            <a:bodyPr wrap="square">
              <a:spAutoFit/>
            </a:bodyPr>
            <a:lstStyle>
              <a:defPPr>
                <a:defRPr lang="lt-LT"/>
              </a:defPPr>
              <a:lvl1pPr algn="ctr">
                <a:defRPr sz="1400"/>
              </a:lvl1pPr>
            </a:lstStyle>
            <a:p>
              <a:r>
                <a:rPr lang="lt-LT" sz="1200" dirty="0">
                  <a:solidFill>
                    <a:schemeClr val="tx1">
                      <a:lumMod val="50000"/>
                      <a:lumOff val="50000"/>
                    </a:schemeClr>
                  </a:solidFill>
                </a:rPr>
                <a:t>Išsiaiškinti šalies gyventojų nuomonę dėl migrantų vertinimo bei Ukrainos karo pabėgėlių integracijos priemonių ir valstybės paramos.</a:t>
              </a:r>
            </a:p>
          </p:txBody>
        </p:sp>
        <p:sp>
          <p:nvSpPr>
            <p:cNvPr id="86" name="Oval 85">
              <a:extLst>
                <a:ext uri="{FF2B5EF4-FFF2-40B4-BE49-F238E27FC236}">
                  <a16:creationId xmlns:a16="http://schemas.microsoft.com/office/drawing/2014/main" id="{9B0DD0EE-E695-45F1-B923-9F4A6FBA7E3A}"/>
                </a:ext>
              </a:extLst>
            </p:cNvPr>
            <p:cNvSpPr/>
            <p:nvPr/>
          </p:nvSpPr>
          <p:spPr>
            <a:xfrm>
              <a:off x="7264056" y="1523615"/>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7" name="Oval 86">
              <a:extLst>
                <a:ext uri="{FF2B5EF4-FFF2-40B4-BE49-F238E27FC236}">
                  <a16:creationId xmlns:a16="http://schemas.microsoft.com/office/drawing/2014/main" id="{C46EA566-C965-452C-9614-70402D2AFECF}"/>
                </a:ext>
              </a:extLst>
            </p:cNvPr>
            <p:cNvSpPr/>
            <p:nvPr/>
          </p:nvSpPr>
          <p:spPr>
            <a:xfrm>
              <a:off x="10060419" y="1522539"/>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8" name="Oval 87">
              <a:extLst>
                <a:ext uri="{FF2B5EF4-FFF2-40B4-BE49-F238E27FC236}">
                  <a16:creationId xmlns:a16="http://schemas.microsoft.com/office/drawing/2014/main" id="{F6401D51-3FFB-43E7-A1FD-059A2E09E1D5}"/>
                </a:ext>
              </a:extLst>
            </p:cNvPr>
            <p:cNvSpPr/>
            <p:nvPr/>
          </p:nvSpPr>
          <p:spPr>
            <a:xfrm>
              <a:off x="7264056" y="3740271"/>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9" name="Oval 88">
              <a:extLst>
                <a:ext uri="{FF2B5EF4-FFF2-40B4-BE49-F238E27FC236}">
                  <a16:creationId xmlns:a16="http://schemas.microsoft.com/office/drawing/2014/main" id="{AB696D6B-6F71-4CEB-8F59-B8925CDF5937}"/>
                </a:ext>
              </a:extLst>
            </p:cNvPr>
            <p:cNvSpPr/>
            <p:nvPr/>
          </p:nvSpPr>
          <p:spPr>
            <a:xfrm>
              <a:off x="10060419" y="3740247"/>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0" name="Oval 89">
              <a:extLst>
                <a:ext uri="{FF2B5EF4-FFF2-40B4-BE49-F238E27FC236}">
                  <a16:creationId xmlns:a16="http://schemas.microsoft.com/office/drawing/2014/main" id="{92369592-AC75-42A3-9977-28C260595BC6}"/>
                </a:ext>
              </a:extLst>
            </p:cNvPr>
            <p:cNvSpPr/>
            <p:nvPr/>
          </p:nvSpPr>
          <p:spPr>
            <a:xfrm>
              <a:off x="1671330" y="3739872"/>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1" name="Oval 90">
              <a:extLst>
                <a:ext uri="{FF2B5EF4-FFF2-40B4-BE49-F238E27FC236}">
                  <a16:creationId xmlns:a16="http://schemas.microsoft.com/office/drawing/2014/main" id="{F6DFD68D-8256-47AA-9227-DF27325C4D38}"/>
                </a:ext>
              </a:extLst>
            </p:cNvPr>
            <p:cNvSpPr/>
            <p:nvPr/>
          </p:nvSpPr>
          <p:spPr>
            <a:xfrm>
              <a:off x="4467693" y="3738796"/>
              <a:ext cx="460247" cy="460247"/>
            </a:xfrm>
            <a:prstGeom prst="ellipse">
              <a:avLst/>
            </a:prstGeom>
            <a:noFill/>
            <a:ln>
              <a:solidFill>
                <a:srgbClr val="1AB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2" name="TextBox 91">
              <a:extLst>
                <a:ext uri="{FF2B5EF4-FFF2-40B4-BE49-F238E27FC236}">
                  <a16:creationId xmlns:a16="http://schemas.microsoft.com/office/drawing/2014/main" id="{E25D576B-5DB0-45DF-8DF6-B44275BC45B9}"/>
                </a:ext>
              </a:extLst>
            </p:cNvPr>
            <p:cNvSpPr txBox="1"/>
            <p:nvPr/>
          </p:nvSpPr>
          <p:spPr>
            <a:xfrm>
              <a:off x="6377760" y="2054621"/>
              <a:ext cx="2232837" cy="276999"/>
            </a:xfrm>
            <a:prstGeom prst="rect">
              <a:avLst/>
            </a:prstGeom>
            <a:noFill/>
          </p:spPr>
          <p:txBody>
            <a:bodyPr wrap="square">
              <a:spAutoFit/>
            </a:bodyPr>
            <a:lstStyle/>
            <a:p>
              <a:pPr algn="ctr"/>
              <a:r>
                <a:rPr lang="lt-LT" sz="1200">
                  <a:solidFill>
                    <a:srgbClr val="004B50"/>
                  </a:solidFill>
                </a:rPr>
                <a:t>TIKSLINĖ GRUPĖ</a:t>
              </a:r>
            </a:p>
          </p:txBody>
        </p:sp>
        <p:pic>
          <p:nvPicPr>
            <p:cNvPr id="93" name="Graphic 92">
              <a:extLst>
                <a:ext uri="{FF2B5EF4-FFF2-40B4-BE49-F238E27FC236}">
                  <a16:creationId xmlns:a16="http://schemas.microsoft.com/office/drawing/2014/main" id="{BF1F5C8E-D5DF-4299-A73F-5AAB62D4B0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5251" y="1645663"/>
              <a:ext cx="236014" cy="236014"/>
            </a:xfrm>
            <a:prstGeom prst="rect">
              <a:avLst/>
            </a:prstGeom>
          </p:spPr>
        </p:pic>
        <p:sp>
          <p:nvSpPr>
            <p:cNvPr id="94" name="TextBox 93">
              <a:extLst>
                <a:ext uri="{FF2B5EF4-FFF2-40B4-BE49-F238E27FC236}">
                  <a16:creationId xmlns:a16="http://schemas.microsoft.com/office/drawing/2014/main" id="{D139BCD5-D2C9-4208-B547-053180E345B5}"/>
                </a:ext>
              </a:extLst>
            </p:cNvPr>
            <p:cNvSpPr txBox="1"/>
            <p:nvPr/>
          </p:nvSpPr>
          <p:spPr>
            <a:xfrm>
              <a:off x="6377760" y="2331620"/>
              <a:ext cx="2309040" cy="461665"/>
            </a:xfrm>
            <a:prstGeom prst="rect">
              <a:avLst/>
            </a:prstGeom>
            <a:noFill/>
          </p:spPr>
          <p:txBody>
            <a:bodyPr wrap="square">
              <a:spAutoFit/>
            </a:bodyPr>
            <a:lstStyle/>
            <a:p>
              <a:pPr algn="ctr"/>
              <a:r>
                <a:rPr lang="lt-LT" sz="1200" dirty="0">
                  <a:solidFill>
                    <a:schemeClr val="tx1">
                      <a:lumMod val="50000"/>
                      <a:lumOff val="50000"/>
                    </a:schemeClr>
                  </a:solidFill>
                </a:rPr>
                <a:t>Šalies gyventojai, vyresni nei 18 metų amžiaus.</a:t>
              </a:r>
            </a:p>
          </p:txBody>
        </p:sp>
        <p:sp>
          <p:nvSpPr>
            <p:cNvPr id="95" name="TextBox 94">
              <a:extLst>
                <a:ext uri="{FF2B5EF4-FFF2-40B4-BE49-F238E27FC236}">
                  <a16:creationId xmlns:a16="http://schemas.microsoft.com/office/drawing/2014/main" id="{E91B7E4B-9975-49A1-8CDE-DB473C8E3EE5}"/>
                </a:ext>
              </a:extLst>
            </p:cNvPr>
            <p:cNvSpPr txBox="1"/>
            <p:nvPr/>
          </p:nvSpPr>
          <p:spPr>
            <a:xfrm>
              <a:off x="9149191" y="2066268"/>
              <a:ext cx="2282702" cy="276999"/>
            </a:xfrm>
            <a:prstGeom prst="rect">
              <a:avLst/>
            </a:prstGeom>
            <a:noFill/>
          </p:spPr>
          <p:txBody>
            <a:bodyPr wrap="square">
              <a:spAutoFit/>
            </a:bodyPr>
            <a:lstStyle/>
            <a:p>
              <a:pPr algn="ctr"/>
              <a:r>
                <a:rPr lang="lt-LT" sz="1200">
                  <a:solidFill>
                    <a:srgbClr val="004B50"/>
                  </a:solidFill>
                </a:rPr>
                <a:t>APKLAUSOS METODAS</a:t>
              </a:r>
            </a:p>
          </p:txBody>
        </p:sp>
        <p:pic>
          <p:nvPicPr>
            <p:cNvPr id="96" name="Graphic 95">
              <a:extLst>
                <a:ext uri="{FF2B5EF4-FFF2-40B4-BE49-F238E27FC236}">
                  <a16:creationId xmlns:a16="http://schemas.microsoft.com/office/drawing/2014/main" id="{0F64D867-F8A9-4849-96AA-228B972C22A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7233" y="1601151"/>
              <a:ext cx="313874" cy="313874"/>
            </a:xfrm>
            <a:prstGeom prst="rect">
              <a:avLst/>
            </a:prstGeom>
          </p:spPr>
        </p:pic>
        <p:sp>
          <p:nvSpPr>
            <p:cNvPr id="97" name="TextBox 96">
              <a:extLst>
                <a:ext uri="{FF2B5EF4-FFF2-40B4-BE49-F238E27FC236}">
                  <a16:creationId xmlns:a16="http://schemas.microsoft.com/office/drawing/2014/main" id="{13B3E82D-DD4F-44F0-9274-A82425D53086}"/>
                </a:ext>
              </a:extLst>
            </p:cNvPr>
            <p:cNvSpPr txBox="1"/>
            <p:nvPr/>
          </p:nvSpPr>
          <p:spPr>
            <a:xfrm>
              <a:off x="1354761" y="4299841"/>
              <a:ext cx="1093384" cy="276999"/>
            </a:xfrm>
            <a:prstGeom prst="rect">
              <a:avLst/>
            </a:prstGeom>
            <a:noFill/>
          </p:spPr>
          <p:txBody>
            <a:bodyPr wrap="square">
              <a:spAutoFit/>
            </a:bodyPr>
            <a:lstStyle/>
            <a:p>
              <a:pPr algn="ctr"/>
              <a:r>
                <a:rPr lang="lt-LT" sz="1200">
                  <a:solidFill>
                    <a:srgbClr val="004B50"/>
                  </a:solidFill>
                </a:rPr>
                <a:t>IMTIS</a:t>
              </a:r>
            </a:p>
          </p:txBody>
        </p:sp>
        <p:sp>
          <p:nvSpPr>
            <p:cNvPr id="98" name="TextBox 97">
              <a:extLst>
                <a:ext uri="{FF2B5EF4-FFF2-40B4-BE49-F238E27FC236}">
                  <a16:creationId xmlns:a16="http://schemas.microsoft.com/office/drawing/2014/main" id="{2FBD97AD-30E3-4EE0-A0CF-02386BCBC782}"/>
                </a:ext>
              </a:extLst>
            </p:cNvPr>
            <p:cNvSpPr txBox="1"/>
            <p:nvPr/>
          </p:nvSpPr>
          <p:spPr>
            <a:xfrm>
              <a:off x="3777516" y="4297060"/>
              <a:ext cx="1840599" cy="276999"/>
            </a:xfrm>
            <a:prstGeom prst="rect">
              <a:avLst/>
            </a:prstGeom>
            <a:noFill/>
          </p:spPr>
          <p:txBody>
            <a:bodyPr wrap="square">
              <a:spAutoFit/>
            </a:bodyPr>
            <a:lstStyle/>
            <a:p>
              <a:pPr algn="ctr"/>
              <a:r>
                <a:rPr lang="lt-LT" sz="1200">
                  <a:solidFill>
                    <a:srgbClr val="004B50"/>
                  </a:solidFill>
                </a:rPr>
                <a:t>ATRANKA</a:t>
              </a:r>
            </a:p>
          </p:txBody>
        </p:sp>
        <p:sp>
          <p:nvSpPr>
            <p:cNvPr id="99" name="TextBox 98">
              <a:extLst>
                <a:ext uri="{FF2B5EF4-FFF2-40B4-BE49-F238E27FC236}">
                  <a16:creationId xmlns:a16="http://schemas.microsoft.com/office/drawing/2014/main" id="{E061B49E-37B5-4298-93BA-7F85B85C0B83}"/>
                </a:ext>
              </a:extLst>
            </p:cNvPr>
            <p:cNvSpPr txBox="1"/>
            <p:nvPr/>
          </p:nvSpPr>
          <p:spPr>
            <a:xfrm>
              <a:off x="6248399" y="4309725"/>
              <a:ext cx="2519153" cy="276999"/>
            </a:xfrm>
            <a:prstGeom prst="rect">
              <a:avLst/>
            </a:prstGeom>
            <a:noFill/>
          </p:spPr>
          <p:txBody>
            <a:bodyPr wrap="square">
              <a:spAutoFit/>
            </a:bodyPr>
            <a:lstStyle/>
            <a:p>
              <a:pPr algn="ctr"/>
              <a:r>
                <a:rPr lang="lt-LT" sz="1200">
                  <a:solidFill>
                    <a:srgbClr val="004B50"/>
                  </a:solidFill>
                </a:rPr>
                <a:t>LOKACIJA</a:t>
              </a:r>
            </a:p>
          </p:txBody>
        </p:sp>
        <p:pic>
          <p:nvPicPr>
            <p:cNvPr id="12" name="Graphic 11">
              <a:extLst>
                <a:ext uri="{FF2B5EF4-FFF2-40B4-BE49-F238E27FC236}">
                  <a16:creationId xmlns:a16="http://schemas.microsoft.com/office/drawing/2014/main" id="{42A2DCDA-670E-48AA-9798-CA12327AD5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5648" y="3821821"/>
              <a:ext cx="294198" cy="294198"/>
            </a:xfrm>
            <a:prstGeom prst="rect">
              <a:avLst/>
            </a:prstGeom>
          </p:spPr>
        </p:pic>
      </p:grpSp>
      <p:pic>
        <p:nvPicPr>
          <p:cNvPr id="16" name="Graphic 15">
            <a:extLst>
              <a:ext uri="{FF2B5EF4-FFF2-40B4-BE49-F238E27FC236}">
                <a16:creationId xmlns:a16="http://schemas.microsoft.com/office/drawing/2014/main" id="{B87C6AF8-CED8-4115-AF55-ECD9F20D6E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78895" y="3882395"/>
            <a:ext cx="256940" cy="256940"/>
          </a:xfrm>
          <a:prstGeom prst="rect">
            <a:avLst/>
          </a:prstGeom>
        </p:spPr>
      </p:pic>
      <p:pic>
        <p:nvPicPr>
          <p:cNvPr id="18" name="Graphic 17">
            <a:extLst>
              <a:ext uri="{FF2B5EF4-FFF2-40B4-BE49-F238E27FC236}">
                <a16:creationId xmlns:a16="http://schemas.microsoft.com/office/drawing/2014/main" id="{A1CE720C-48CA-45CC-9555-485662FADA3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61197" y="3848001"/>
            <a:ext cx="279885" cy="279885"/>
          </a:xfrm>
          <a:prstGeom prst="rect">
            <a:avLst/>
          </a:prstGeom>
        </p:spPr>
      </p:pic>
      <p:sp>
        <p:nvSpPr>
          <p:cNvPr id="100" name="TextBox 99">
            <a:extLst>
              <a:ext uri="{FF2B5EF4-FFF2-40B4-BE49-F238E27FC236}">
                <a16:creationId xmlns:a16="http://schemas.microsoft.com/office/drawing/2014/main" id="{428F88D8-F9DA-4039-BF5F-EC28EB602AB5}"/>
              </a:ext>
            </a:extLst>
          </p:cNvPr>
          <p:cNvSpPr txBox="1"/>
          <p:nvPr/>
        </p:nvSpPr>
        <p:spPr>
          <a:xfrm>
            <a:off x="9149191" y="4317878"/>
            <a:ext cx="2282702" cy="276999"/>
          </a:xfrm>
          <a:prstGeom prst="rect">
            <a:avLst/>
          </a:prstGeom>
          <a:noFill/>
        </p:spPr>
        <p:txBody>
          <a:bodyPr wrap="square">
            <a:spAutoFit/>
          </a:bodyPr>
          <a:lstStyle/>
          <a:p>
            <a:pPr algn="ctr"/>
            <a:r>
              <a:rPr lang="lt-LT" sz="1200">
                <a:solidFill>
                  <a:srgbClr val="004B50"/>
                </a:solidFill>
              </a:rPr>
              <a:t>DUOMENŲ ANALIZĖ</a:t>
            </a:r>
          </a:p>
        </p:txBody>
      </p:sp>
      <p:sp>
        <p:nvSpPr>
          <p:cNvPr id="101" name="TextBox 100">
            <a:extLst>
              <a:ext uri="{FF2B5EF4-FFF2-40B4-BE49-F238E27FC236}">
                <a16:creationId xmlns:a16="http://schemas.microsoft.com/office/drawing/2014/main" id="{A3EB05B2-D2BE-4614-AD10-65E50C7FD13C}"/>
              </a:ext>
            </a:extLst>
          </p:cNvPr>
          <p:cNvSpPr txBox="1"/>
          <p:nvPr/>
        </p:nvSpPr>
        <p:spPr>
          <a:xfrm>
            <a:off x="726555" y="4610389"/>
            <a:ext cx="2349796" cy="461665"/>
          </a:xfrm>
          <a:prstGeom prst="rect">
            <a:avLst/>
          </a:prstGeom>
          <a:noFill/>
        </p:spPr>
        <p:txBody>
          <a:bodyPr wrap="square">
            <a:spAutoFit/>
          </a:bodyPr>
          <a:lstStyle>
            <a:defPPr>
              <a:defRPr lang="lt-LT"/>
            </a:defPPr>
            <a:lvl1pPr algn="ctr">
              <a:defRPr sz="1400"/>
            </a:lvl1pPr>
          </a:lstStyle>
          <a:p>
            <a:r>
              <a:rPr lang="lt-LT" sz="1200" dirty="0">
                <a:solidFill>
                  <a:schemeClr val="tx1">
                    <a:lumMod val="50000"/>
                    <a:lumOff val="50000"/>
                  </a:schemeClr>
                </a:solidFill>
              </a:rPr>
              <a:t>Tyrimo metu buvo apklausta 1015</a:t>
            </a:r>
            <a:r>
              <a:rPr lang="lt-LT" sz="1200" dirty="0">
                <a:solidFill>
                  <a:srgbClr val="727272"/>
                </a:solidFill>
              </a:rPr>
              <a:t> </a:t>
            </a:r>
            <a:r>
              <a:rPr lang="lt-LT" sz="1200" dirty="0">
                <a:solidFill>
                  <a:schemeClr val="tx1">
                    <a:lumMod val="50000"/>
                    <a:lumOff val="50000"/>
                  </a:schemeClr>
                </a:solidFill>
              </a:rPr>
              <a:t>respondentų.</a:t>
            </a:r>
          </a:p>
        </p:txBody>
      </p:sp>
      <p:sp>
        <p:nvSpPr>
          <p:cNvPr id="102" name="TextBox 101">
            <a:extLst>
              <a:ext uri="{FF2B5EF4-FFF2-40B4-BE49-F238E27FC236}">
                <a16:creationId xmlns:a16="http://schemas.microsoft.com/office/drawing/2014/main" id="{48D747F4-8606-40E8-8C79-A8C2976BAE5F}"/>
              </a:ext>
            </a:extLst>
          </p:cNvPr>
          <p:cNvSpPr txBox="1"/>
          <p:nvPr/>
        </p:nvSpPr>
        <p:spPr>
          <a:xfrm>
            <a:off x="9098867" y="2334507"/>
            <a:ext cx="2378920" cy="830997"/>
          </a:xfrm>
          <a:prstGeom prst="rect">
            <a:avLst/>
          </a:prstGeom>
          <a:noFill/>
        </p:spPr>
        <p:txBody>
          <a:bodyPr wrap="square">
            <a:spAutoFit/>
          </a:bodyPr>
          <a:lstStyle/>
          <a:p>
            <a:pPr algn="ctr"/>
            <a:r>
              <a:rPr lang="lt-LT" sz="1200" dirty="0">
                <a:solidFill>
                  <a:schemeClr val="tx1">
                    <a:lumMod val="50000"/>
                    <a:lumOff val="50000"/>
                  </a:schemeClr>
                </a:solidFill>
              </a:rPr>
              <a:t>Kombinuotas metodas: CATI </a:t>
            </a:r>
            <a:r>
              <a:rPr lang="lt-LT" sz="1200" i="1" dirty="0">
                <a:solidFill>
                  <a:schemeClr val="tx1">
                    <a:lumMod val="50000"/>
                    <a:lumOff val="50000"/>
                  </a:schemeClr>
                </a:solidFill>
              </a:rPr>
              <a:t>(Computer Assisted Telephone Interview) </a:t>
            </a:r>
            <a:r>
              <a:rPr lang="lt-LT" sz="1200" dirty="0">
                <a:solidFill>
                  <a:schemeClr val="tx1">
                    <a:lumMod val="50000"/>
                    <a:lumOff val="50000"/>
                  </a:schemeClr>
                </a:solidFill>
              </a:rPr>
              <a:t>ir CAWI </a:t>
            </a:r>
            <a:r>
              <a:rPr lang="lt-LT" sz="1200" i="1" dirty="0">
                <a:solidFill>
                  <a:schemeClr val="tx1">
                    <a:lumMod val="50000"/>
                    <a:lumOff val="50000"/>
                  </a:schemeClr>
                </a:solidFill>
              </a:rPr>
              <a:t>(Computer Assisted WEB Interview).</a:t>
            </a:r>
          </a:p>
        </p:txBody>
      </p:sp>
      <p:sp>
        <p:nvSpPr>
          <p:cNvPr id="103" name="TextBox 102">
            <a:extLst>
              <a:ext uri="{FF2B5EF4-FFF2-40B4-BE49-F238E27FC236}">
                <a16:creationId xmlns:a16="http://schemas.microsoft.com/office/drawing/2014/main" id="{03BC3E1C-F7D3-455B-AC55-3047387A7145}"/>
              </a:ext>
            </a:extLst>
          </p:cNvPr>
          <p:cNvSpPr txBox="1"/>
          <p:nvPr/>
        </p:nvSpPr>
        <p:spPr>
          <a:xfrm>
            <a:off x="3431656" y="4599628"/>
            <a:ext cx="2489161" cy="461665"/>
          </a:xfrm>
          <a:prstGeom prst="rect">
            <a:avLst/>
          </a:prstGeom>
          <a:noFill/>
        </p:spPr>
        <p:txBody>
          <a:bodyPr wrap="square">
            <a:spAutoFit/>
          </a:bodyPr>
          <a:lstStyle/>
          <a:p>
            <a:pPr algn="ctr"/>
            <a:r>
              <a:rPr lang="lt-LT" sz="1200" dirty="0">
                <a:solidFill>
                  <a:schemeClr val="tx1">
                    <a:lumMod val="50000"/>
                    <a:lumOff val="50000"/>
                  </a:schemeClr>
                </a:solidFill>
              </a:rPr>
              <a:t>Tyrime naudotas kvotinės atrankos metodas.</a:t>
            </a:r>
          </a:p>
        </p:txBody>
      </p:sp>
      <p:pic>
        <p:nvPicPr>
          <p:cNvPr id="23" name="Graphic 22">
            <a:extLst>
              <a:ext uri="{FF2B5EF4-FFF2-40B4-BE49-F238E27FC236}">
                <a16:creationId xmlns:a16="http://schemas.microsoft.com/office/drawing/2014/main" id="{F1A8B9D3-95DE-425E-AD11-EECFBF5398C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42283" y="3848608"/>
            <a:ext cx="292088" cy="292088"/>
          </a:xfrm>
          <a:prstGeom prst="rect">
            <a:avLst/>
          </a:prstGeom>
        </p:spPr>
      </p:pic>
      <p:sp>
        <p:nvSpPr>
          <p:cNvPr id="104" name="TextBox 103">
            <a:extLst>
              <a:ext uri="{FF2B5EF4-FFF2-40B4-BE49-F238E27FC236}">
                <a16:creationId xmlns:a16="http://schemas.microsoft.com/office/drawing/2014/main" id="{7C45B785-C1FE-4B10-A872-4F665109F593}"/>
              </a:ext>
            </a:extLst>
          </p:cNvPr>
          <p:cNvSpPr txBox="1"/>
          <p:nvPr/>
        </p:nvSpPr>
        <p:spPr>
          <a:xfrm>
            <a:off x="6377761" y="4594231"/>
            <a:ext cx="2232836" cy="276999"/>
          </a:xfrm>
          <a:prstGeom prst="rect">
            <a:avLst/>
          </a:prstGeom>
          <a:noFill/>
        </p:spPr>
        <p:txBody>
          <a:bodyPr wrap="square">
            <a:spAutoFit/>
          </a:bodyPr>
          <a:lstStyle/>
          <a:p>
            <a:pPr algn="ctr"/>
            <a:r>
              <a:rPr lang="lt-LT" sz="1200" dirty="0">
                <a:solidFill>
                  <a:schemeClr val="tx1">
                    <a:lumMod val="50000"/>
                    <a:lumOff val="50000"/>
                  </a:schemeClr>
                </a:solidFill>
              </a:rPr>
              <a:t>Visa šalies teritorija. </a:t>
            </a:r>
          </a:p>
        </p:txBody>
      </p:sp>
      <p:sp>
        <p:nvSpPr>
          <p:cNvPr id="105" name="TextBox 104">
            <a:extLst>
              <a:ext uri="{FF2B5EF4-FFF2-40B4-BE49-F238E27FC236}">
                <a16:creationId xmlns:a16="http://schemas.microsoft.com/office/drawing/2014/main" id="{DF1ABB0A-515D-481D-8016-209EED765A90}"/>
              </a:ext>
            </a:extLst>
          </p:cNvPr>
          <p:cNvSpPr txBox="1"/>
          <p:nvPr/>
        </p:nvSpPr>
        <p:spPr>
          <a:xfrm>
            <a:off x="8896914" y="4609189"/>
            <a:ext cx="2796365" cy="1200329"/>
          </a:xfrm>
          <a:prstGeom prst="rect">
            <a:avLst/>
          </a:prstGeom>
          <a:noFill/>
        </p:spPr>
        <p:txBody>
          <a:bodyPr wrap="square">
            <a:spAutoFit/>
          </a:bodyPr>
          <a:lstStyle/>
          <a:p>
            <a:pPr algn="ctr"/>
            <a:r>
              <a:rPr lang="lt-LT" sz="1200" dirty="0">
                <a:solidFill>
                  <a:schemeClr val="tx1">
                    <a:lumMod val="50000"/>
                    <a:lumOff val="50000"/>
                  </a:schemeClr>
                </a:solidFill>
              </a:rPr>
              <a:t>Analizė atlikta SPSS/PC programine įranga. Ataskaitoje pateikiami bendrieji atsakymų pasiskirstymai (procentai), ir pasiskirstymai pagal socialines-demografines charakteristikas (Žr. Priedus).</a:t>
            </a:r>
          </a:p>
        </p:txBody>
      </p:sp>
    </p:spTree>
    <p:extLst>
      <p:ext uri="{BB962C8B-B14F-4D97-AF65-F5344CB8AC3E}">
        <p14:creationId xmlns:p14="http://schemas.microsoft.com/office/powerpoint/2010/main" val="234430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6">
            <a:extLst>
              <a:ext uri="{FF2B5EF4-FFF2-40B4-BE49-F238E27FC236}">
                <a16:creationId xmlns:a16="http://schemas.microsoft.com/office/drawing/2014/main" id="{5541F5B8-2801-506D-0E26-BE024F73DDE7}"/>
              </a:ext>
            </a:extLst>
          </p:cNvPr>
          <p:cNvGraphicFramePr>
            <a:graphicFrameLocks/>
          </p:cNvGraphicFramePr>
          <p:nvPr>
            <p:extLst>
              <p:ext uri="{D42A27DB-BD31-4B8C-83A1-F6EECF244321}">
                <p14:modId xmlns:p14="http://schemas.microsoft.com/office/powerpoint/2010/main" val="2851009095"/>
              </p:ext>
            </p:extLst>
          </p:nvPr>
        </p:nvGraphicFramePr>
        <p:xfrm>
          <a:off x="590399" y="2571968"/>
          <a:ext cx="9647109" cy="3319785"/>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a:xfrm>
            <a:off x="1225462" y="1521965"/>
            <a:ext cx="9736580" cy="276999"/>
          </a:xfrm>
        </p:spPr>
        <p:txBody>
          <a:bodyPr/>
          <a:lstStyle/>
          <a:p>
            <a:r>
              <a:rPr lang="lt-LT" dirty="0"/>
              <a:t>Pasibaigus karui dalis Ukrainos karo pabėgėlių nuspręs likti Lietuvoje. Koks Jūsų požiūris į tokią galimybę?</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POŽIŪRIS Į UKRAINOS KARO PABĖGĖLIŲ SPRENDIMĄ PO KARO PASILIKTI GYVENTI LIETUVOJE (PROC.)</a:t>
            </a:r>
            <a:endParaRPr lang="en-US" dirty="0"/>
          </a:p>
        </p:txBody>
      </p:sp>
      <p:sp>
        <p:nvSpPr>
          <p:cNvPr id="16" name="Content Placeholder 3">
            <a:extLst>
              <a:ext uri="{FF2B5EF4-FFF2-40B4-BE49-F238E27FC236}">
                <a16:creationId xmlns:a16="http://schemas.microsoft.com/office/drawing/2014/main" id="{034EF1DA-2CB9-9F6E-206B-328F0B8422FD}"/>
              </a:ext>
            </a:extLst>
          </p:cNvPr>
          <p:cNvSpPr>
            <a:spLocks noGrp="1"/>
          </p:cNvSpPr>
          <p:nvPr>
            <p:ph sz="half" idx="10"/>
          </p:nvPr>
        </p:nvSpPr>
        <p:spPr>
          <a:xfrm>
            <a:off x="8709862" y="1828800"/>
            <a:ext cx="3007656" cy="2123658"/>
          </a:xfrm>
        </p:spPr>
        <p:txBody>
          <a:bodyPr/>
          <a:lstStyle/>
          <a:p>
            <a:r>
              <a:rPr lang="lt-LT" dirty="0"/>
              <a:t>Teigiantys, kad ukrainiečiai gali likti, jei taip nusprendžia, dažniau aukščiausio išsimokslinimo apklaustieji, taip pat didmiesčių ir rajonų centrų gyventojai bei respondentai, kurie per pastaruosius 2 metus nesusidūrė su migrantais iš trečiųjų šalių.</a:t>
            </a:r>
          </a:p>
          <a:p>
            <a:endParaRPr lang="lt-LT" dirty="0"/>
          </a:p>
          <a:p>
            <a:r>
              <a:rPr lang="lt-LT" dirty="0"/>
              <a:t>Manantys, jog galėtų likti tik tie, kurie išmoko kalbą ir susirado darbus, dažniau vidurinio išsimokslinimo tyrimo dalyviai, taip pat rajonų centrų ir kaimo gyventojai.</a:t>
            </a:r>
            <a:endParaRPr lang="pt-BR" dirty="0"/>
          </a:p>
        </p:txBody>
      </p:sp>
    </p:spTree>
    <p:extLst>
      <p:ext uri="{BB962C8B-B14F-4D97-AF65-F5344CB8AC3E}">
        <p14:creationId xmlns:p14="http://schemas.microsoft.com/office/powerpoint/2010/main" val="2803255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321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1A4F6-DAD5-7F09-3C2A-70F73009ABA3}"/>
              </a:ext>
            </a:extLst>
          </p:cNvPr>
          <p:cNvSpPr>
            <a:spLocks noGrp="1"/>
          </p:cNvSpPr>
          <p:nvPr>
            <p:ph sz="half" idx="1"/>
          </p:nvPr>
        </p:nvSpPr>
        <p:spPr>
          <a:xfrm>
            <a:off x="753035" y="1452282"/>
            <a:ext cx="10865223" cy="4509521"/>
          </a:xfrm>
        </p:spPr>
        <p:txBody>
          <a:bodyPr/>
          <a:lstStyle/>
          <a:p>
            <a:r>
              <a:rPr lang="lt-LT" dirty="0"/>
              <a:t>Dauguma (77 proc.) šalies gyventojų per pastaruosius 2 metus Lietuvoje susidūrė su migrantais iš trečiųjų šalių: 26 proc. – betarpiškai, 51 proc. – pastebėjo, bet asmeniškai nesusidūrė. </a:t>
            </a:r>
          </a:p>
          <a:p>
            <a:r>
              <a:rPr lang="lt-LT" sz="1200" dirty="0"/>
              <a:t>Absoliuti dauguma (89 proc.) </a:t>
            </a:r>
            <a:r>
              <a:rPr lang="lt-LT" dirty="0"/>
              <a:t>susidūrusiųjų su migrantais iš trečiųjų šalių,</a:t>
            </a:r>
            <a:r>
              <a:rPr lang="lt-LT" sz="1200" dirty="0"/>
              <a:t> susidūrė su karo pabėgėliais iš Ukrainos. Trečdalis (33 proc.) – su baltarusiais migrantais. Ketvirtadalis (24 proc.) – su darbo migrantais iš centrinės Azijos. 18 proc. – su migrantais iš Artimųjų Rytų. 12 proc. </a:t>
            </a:r>
            <a:r>
              <a:rPr lang="lt-LT" dirty="0"/>
              <a:t>susidūrė s</a:t>
            </a:r>
            <a:r>
              <a:rPr lang="lt-LT" sz="1200" dirty="0"/>
              <a:t>u migrantais, patekusiais į Lietuvą per Lietuvos–Baltarusijos sieną 2021 m.</a:t>
            </a:r>
          </a:p>
          <a:p>
            <a:r>
              <a:rPr lang="lt-LT" dirty="0"/>
              <a:t>Vertinant palankumą migrantų atžvilgiu, palankiausiai vertinami migrantai iš Ukrainos (vidutinis vidurkis 7,45 dešimties balų skalėje). Antroje vietoje pagal palankumą – darbo migrantai iš Centrinės Azijos (5,20 / 10). Trečioje – migrantai Baltarusijos piliečiai (5,15 / 10). Toliau rikiuojasi migrantai iš Artimųjų Rytų (4,43 / 10) bei migrantai, patekę į Lietuvą per Lietuvos–Baltarusijos sieną 2021 m. (4,13 / 10).</a:t>
            </a:r>
          </a:p>
          <a:p>
            <a:r>
              <a:rPr lang="lt-LT" dirty="0"/>
              <a:t>Mažumos (9 proc.) gyventojų požiūris į migrantus per pastaruosius 2 metus pagerėjo. 29 proc. tyrimo dalyvių požiūris suprastėjo. Kiek daugiau nei pusės (53 proc.) – išliko toks pat. </a:t>
            </a:r>
          </a:p>
          <a:p>
            <a:r>
              <a:rPr lang="lt-LT" dirty="0"/>
              <a:t>Trys iš keturių (76 proc.) respondentų pritaria Ukrainos karo pabėgėlių priėmimui Lietuvoje: 30 proc. – visiškai pritaria, o 46 proc. – greičiau pritaria. Visgi 17 proc. apklaustųjų laikosi priešingos nuomonės: 11 proc. – greičiau nepritaria, 6 proc. – visiškai nepritaria.</a:t>
            </a:r>
          </a:p>
          <a:p>
            <a:r>
              <a:rPr lang="lt-LT" sz="1200" dirty="0"/>
              <a:t>TOP 3 nuostatos apie ukrainiečių integravimąsi Lietuvoje, su kuriomis sutinkama: 1) „ukrainiečiai turėtų labiau stengtis adaptuotis ir integruotis Lietuvoje“, 2) „dauguma čia dirbančių ukrainiečių savo darbą atlieka taip pat gerai kaip ir lietuviai“, 3) „karo pabėgėliai iš Ukrainos yra pažeidžiami, todėl Lietuva turėtų jiems padėti“.</a:t>
            </a:r>
          </a:p>
          <a:p>
            <a:r>
              <a:rPr lang="lt-LT" dirty="0"/>
              <a:t>TOP 3 nuostatos apie ukrainiečių integravimąsi, su kuriomis mažiausiai sutinkama: 1) „nenorėčiau, kad mano vaikai mokytųsi vienoje klasėje su ukrainiečių vaikais“, 2) „daugumos ukrainiečių požiūris į vaikų priežiūrą ir auklėjimą neatitinka mums priimtinų normų“, 3) „dauguma ukrainiečių puikiai pritampa Lietuvoje“.</a:t>
            </a:r>
            <a:endParaRPr lang="lt-LT" sz="1200" dirty="0"/>
          </a:p>
          <a:p>
            <a:endParaRPr lang="en-US" sz="1200" dirty="0"/>
          </a:p>
        </p:txBody>
      </p:sp>
      <p:sp>
        <p:nvSpPr>
          <p:cNvPr id="6" name="Title 2">
            <a:extLst>
              <a:ext uri="{FF2B5EF4-FFF2-40B4-BE49-F238E27FC236}">
                <a16:creationId xmlns:a16="http://schemas.microsoft.com/office/drawing/2014/main" id="{1BBC6DE0-D834-A2B5-8367-0CA53437E5EB}"/>
              </a:ext>
            </a:extLst>
          </p:cNvPr>
          <p:cNvSpPr>
            <a:spLocks noGrp="1"/>
          </p:cNvSpPr>
          <p:nvPr>
            <p:ph type="title"/>
          </p:nvPr>
        </p:nvSpPr>
        <p:spPr>
          <a:xfrm>
            <a:off x="1221178" y="573106"/>
            <a:ext cx="9730107" cy="735742"/>
          </a:xfrm>
        </p:spPr>
        <p:txBody>
          <a:bodyPr/>
          <a:lstStyle/>
          <a:p>
            <a:r>
              <a:rPr lang="en-US">
                <a:solidFill>
                  <a:schemeClr val="accent2">
                    <a:lumMod val="75000"/>
                  </a:schemeClr>
                </a:solidFill>
              </a:rPr>
              <a:t>APIBENDRINIMAS</a:t>
            </a:r>
          </a:p>
        </p:txBody>
      </p:sp>
    </p:spTree>
    <p:extLst>
      <p:ext uri="{BB962C8B-B14F-4D97-AF65-F5344CB8AC3E}">
        <p14:creationId xmlns:p14="http://schemas.microsoft.com/office/powerpoint/2010/main" val="2896705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1A4F6-DAD5-7F09-3C2A-70F73009ABA3}"/>
              </a:ext>
            </a:extLst>
          </p:cNvPr>
          <p:cNvSpPr>
            <a:spLocks noGrp="1"/>
          </p:cNvSpPr>
          <p:nvPr>
            <p:ph sz="half" idx="1"/>
          </p:nvPr>
        </p:nvSpPr>
        <p:spPr>
          <a:xfrm>
            <a:off x="753035" y="1452282"/>
            <a:ext cx="10865223" cy="4509521"/>
          </a:xfrm>
        </p:spPr>
        <p:txBody>
          <a:bodyPr/>
          <a:lstStyle/>
          <a:p>
            <a:r>
              <a:rPr lang="lt-LT" sz="1200" dirty="0"/>
              <a:t>Absoliučios daugumos (91 proc.) šalies gyventojų nuomone, Ukrainos karo pabėgėliams turėtų būti užtikrinamos vienodos teisės su Lietuvos piliečiais gauti sveikatos priežiūros, socialinės apsaugos ir kitas paslaugas: 24 proc. – visiems, o 67 proc. – tik tiems, kurie turi darbą arba yra sukūrę verslą ir Lietuvoje moka mokesčius. </a:t>
            </a:r>
          </a:p>
          <a:p>
            <a:r>
              <a:rPr lang="lt-LT" dirty="0"/>
              <a:t>Lietuvos gyventojų nuomone, pagrindinės ukrainiečių integracijos priemonės yra lietuvių kalbos kursų organizavimas (57 proc.) bei pagalba tvarkantis dokumentus (47 proc.). Toliau seka tokios integracijos priemonės, kaip vaikų švietimo ir neformalaus ugdymo užsiėmimų organizavimas (29 proc.), pagalba ieškant būsto arba nemokamas apgyvendinimas (26 proc.), darbo rinkos paslaugos, profesinis mokymas, kompetencijų vertinimas (25 proc.), nemokomos psichologinės konsultacijos (22 proc.) ir kvalifikacijos pripažinimas (20 proc.). Kitos integracijos priemonės matomos kaip mažiau svarbios.</a:t>
            </a:r>
          </a:p>
          <a:p>
            <a:r>
              <a:rPr lang="lt-LT" sz="1200" dirty="0"/>
              <a:t>Daugiau nei pusė (54 proc.) šalies gyventojų pritaria valstybės teikiamai finansinei ir socialinei paramai Ukrainos karo pabėgėlių įsikūrimui ir jų gyvenimo sąlygų užtikrinimui Lietuvoje. 18 proc. – nepritaria. 22 proc. nežino, o 6 proc. – susilaikė nuo atsakymo į šį klausimą.</a:t>
            </a:r>
          </a:p>
          <a:p>
            <a:r>
              <a:rPr lang="lt-LT" sz="1200" dirty="0"/>
              <a:t>Labiausiai pritariama (57 proc.) vienkartinei įsikūrimo pašalpai. Taip pat nemaža dalis apklaustųjų pritaria pagalbai ir išmokoms žmonėms, turintiems negalią (47 proc.), socialinei paramai mokiniams (44 proc.) bei išmokoms vaikams (42 proc.). Kitoms paramoms pritariama mažiau. </a:t>
            </a:r>
          </a:p>
          <a:p>
            <a:r>
              <a:rPr lang="lt-LT" dirty="0"/>
              <a:t>Paklausti, kodėl nepritaria valstybės teikiamai finansinei ir socialinei paramai Ukrainos karo pabėgėlių įsikūrimui ir jų gyvenimo sąlygų užtikrinimui Lietuvoje, 67 proc. respondentų argumentuoja, jog ukrainiečiai gauna didesnę paramą nei lietuviai. 46 proc. manymu, valstybė ukrainiečiams padėjo užtektinai. Dar 36 proc. teigia, kad ukrainiečiai turėtų pasirūpinti savimi patys. </a:t>
            </a:r>
          </a:p>
          <a:p>
            <a:r>
              <a:rPr lang="lt-LT" sz="1200" dirty="0"/>
              <a:t>Pusės </a:t>
            </a:r>
            <a:r>
              <a:rPr lang="lt-LT" dirty="0"/>
              <a:t>(49 proc.) tyrimo dalyvių nuomone, pasibaigus karui Lietuvoje galėtų likti tie Ukrainos karo pabėgėliai, kurie išmoko kalbą bei susirado darbus. 36 proc. apklaustųjų neprieštarauja Ukrainos piliečių pasilikimui, jei tik jie to pageidauja. Visgi kas dešimtas laikosi nuomonės, kad po karo ukrainiečiai turėtų išvykti iš Lietuvos. </a:t>
            </a:r>
            <a:endParaRPr lang="en-US" sz="1200" dirty="0"/>
          </a:p>
        </p:txBody>
      </p:sp>
      <p:sp>
        <p:nvSpPr>
          <p:cNvPr id="6" name="Title 2">
            <a:extLst>
              <a:ext uri="{FF2B5EF4-FFF2-40B4-BE49-F238E27FC236}">
                <a16:creationId xmlns:a16="http://schemas.microsoft.com/office/drawing/2014/main" id="{1BBC6DE0-D834-A2B5-8367-0CA53437E5EB}"/>
              </a:ext>
            </a:extLst>
          </p:cNvPr>
          <p:cNvSpPr>
            <a:spLocks noGrp="1"/>
          </p:cNvSpPr>
          <p:nvPr>
            <p:ph type="title"/>
          </p:nvPr>
        </p:nvSpPr>
        <p:spPr>
          <a:xfrm>
            <a:off x="1221178" y="573106"/>
            <a:ext cx="9730107" cy="735742"/>
          </a:xfrm>
        </p:spPr>
        <p:txBody>
          <a:bodyPr/>
          <a:lstStyle/>
          <a:p>
            <a:r>
              <a:rPr lang="en-US">
                <a:solidFill>
                  <a:schemeClr val="accent2">
                    <a:lumMod val="75000"/>
                  </a:schemeClr>
                </a:solidFill>
              </a:rPr>
              <a:t>APIBENDRINIMAS</a:t>
            </a:r>
          </a:p>
        </p:txBody>
      </p:sp>
    </p:spTree>
    <p:extLst>
      <p:ext uri="{BB962C8B-B14F-4D97-AF65-F5344CB8AC3E}">
        <p14:creationId xmlns:p14="http://schemas.microsoft.com/office/powerpoint/2010/main" val="3492456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65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1A4F6-DAD5-7F09-3C2A-70F73009ABA3}"/>
              </a:ext>
            </a:extLst>
          </p:cNvPr>
          <p:cNvSpPr>
            <a:spLocks noGrp="1"/>
          </p:cNvSpPr>
          <p:nvPr>
            <p:ph sz="half" idx="1"/>
          </p:nvPr>
        </p:nvSpPr>
        <p:spPr>
          <a:xfrm>
            <a:off x="753035" y="1452282"/>
            <a:ext cx="10865223" cy="4509521"/>
          </a:xfrm>
        </p:spPr>
        <p:txBody>
          <a:bodyPr/>
          <a:lstStyle/>
          <a:p>
            <a:r>
              <a:rPr lang="lt-LT" dirty="0"/>
              <a:t>Apkirtai Lietuvos gyventojų požiūris į pabėgėlius Lietuvoje nėra palankus ir netgi linkęs prastėti, tačiau ukrainiečiai vertinami gerokai palankiau nei kiti pabėgėliai. </a:t>
            </a:r>
          </a:p>
          <a:p>
            <a:r>
              <a:rPr lang="lt-LT" sz="1200" dirty="0"/>
              <a:t>Lietuvos gyventojai sutinka, kad karo pabėgėliai iš Ukrainos yra pažeidžiami ir Lietuvos valstybė turi jiems padėti, tačiau  net ir atvykusieji iš karo draskomos Ukrainos vertinami nevienareikšmiškai – visokeriopai palankesnio  vertinimo sulaukia tie, kurie atvykę įsidarbina, kuria savo verslus, moka čia mokesčius, taip pat mokosi kalbos ir stengiasi integruotis į Lietuvos visuomenę.  Būtent pastangos adaptuotis ir integruotis  Lietuvoje yra tas kriterijus, pagal kurį dauguma gyventojų norėtų arba nenorėtų, kad  konkretūs pabėgėliai iš Ukrainos įsikurtų Lietuvoje ilgam laikui.</a:t>
            </a:r>
          </a:p>
          <a:p>
            <a:r>
              <a:rPr lang="lt-LT" dirty="0"/>
              <a:t>Išankstinių  aiškiai išreikštų  neigiamų stereotipų ukrainiečių atžvilgiu nėra – jie matomi kaip taip pat kokybiškai dirbantys,  prisidedantys prie Lietuvos ekonomikos. Ryškesnių vertybių ar nuostatų skirtumų dėl vaikų auklėjimo ar  ukrainiečių vaikų integravimo į tas pačias klases su lietuviais vaikais taip pat  nėra. </a:t>
            </a:r>
          </a:p>
          <a:p>
            <a:r>
              <a:rPr lang="lt-LT" sz="1200" dirty="0"/>
              <a:t>Ukrainiečių integravimasis per įsiliejimą į darbo rinką ir kalbos mokymąsi  (ekonominė ir kultūrinė integracija) tikėtina taps kertiniu veiksniu  ilgalaikėms lietuvių nuostatoms į čia atvykusius ukrainiečius. Dauguma Lietuvos  visuomenės atstovų visų pirma iš migrantų  tikisi lietuviškos kultūros </a:t>
            </a:r>
            <a:r>
              <a:rPr lang="lt-LT" sz="1200" i="1" dirty="0"/>
              <a:t>priėmimo</a:t>
            </a:r>
            <a:r>
              <a:rPr lang="lt-LT" sz="1200" dirty="0"/>
              <a:t>, o ne jos </a:t>
            </a:r>
            <a:r>
              <a:rPr lang="lt-LT" sz="1200" i="1" dirty="0"/>
              <a:t>praturtinimo. </a:t>
            </a:r>
          </a:p>
          <a:p>
            <a:pPr marL="0" indent="0">
              <a:buNone/>
            </a:pPr>
            <a:endParaRPr lang="lt-LT" i="1" dirty="0"/>
          </a:p>
        </p:txBody>
      </p:sp>
      <p:sp>
        <p:nvSpPr>
          <p:cNvPr id="6" name="Title 2">
            <a:extLst>
              <a:ext uri="{FF2B5EF4-FFF2-40B4-BE49-F238E27FC236}">
                <a16:creationId xmlns:a16="http://schemas.microsoft.com/office/drawing/2014/main" id="{1BBC6DE0-D834-A2B5-8367-0CA53437E5EB}"/>
              </a:ext>
            </a:extLst>
          </p:cNvPr>
          <p:cNvSpPr>
            <a:spLocks noGrp="1"/>
          </p:cNvSpPr>
          <p:nvPr>
            <p:ph type="title"/>
          </p:nvPr>
        </p:nvSpPr>
        <p:spPr>
          <a:xfrm>
            <a:off x="1221178" y="673211"/>
            <a:ext cx="9730107" cy="535531"/>
          </a:xfrm>
        </p:spPr>
        <p:txBody>
          <a:bodyPr/>
          <a:lstStyle/>
          <a:p>
            <a:r>
              <a:rPr lang="lt-LT" dirty="0"/>
              <a:t>IŠVADOS</a:t>
            </a:r>
            <a:endParaRPr lang="en-US" dirty="0">
              <a:solidFill>
                <a:schemeClr val="accent2">
                  <a:lumMod val="75000"/>
                </a:schemeClr>
              </a:solidFill>
            </a:endParaRPr>
          </a:p>
        </p:txBody>
      </p:sp>
    </p:spTree>
    <p:extLst>
      <p:ext uri="{BB962C8B-B14F-4D97-AF65-F5344CB8AC3E}">
        <p14:creationId xmlns:p14="http://schemas.microsoft.com/office/powerpoint/2010/main" val="3816027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53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pPr algn="ctr"/>
            <a:r>
              <a:rPr lang="lt-LT" sz="3600">
                <a:solidFill>
                  <a:schemeClr val="accent2">
                    <a:lumMod val="75000"/>
                  </a:schemeClr>
                </a:solidFill>
              </a:rPr>
              <a:t>STATISTINĖ PAKLAIDA</a:t>
            </a:r>
          </a:p>
        </p:txBody>
      </p:sp>
      <p:sp>
        <p:nvSpPr>
          <p:cNvPr id="18" name="Content Placeholder 17"/>
          <p:cNvSpPr>
            <a:spLocks noGrp="1"/>
          </p:cNvSpPr>
          <p:nvPr>
            <p:ph sz="half" idx="4294967295"/>
          </p:nvPr>
        </p:nvSpPr>
        <p:spPr>
          <a:xfrm>
            <a:off x="599042" y="1276350"/>
            <a:ext cx="11183260" cy="1393825"/>
          </a:xfrm>
        </p:spPr>
        <p:txBody>
          <a:bodyPr/>
          <a:lstStyle/>
          <a:p>
            <a:pPr marL="0" indent="0" algn="just">
              <a:buNone/>
            </a:pPr>
            <a:r>
              <a:rPr lang="lt-LT" sz="1400" dirty="0">
                <a:solidFill>
                  <a:schemeClr val="tx1">
                    <a:lumMod val="65000"/>
                    <a:lumOff val="35000"/>
                  </a:schemeClr>
                </a:solidFill>
              </a:rPr>
              <a:t>Atrankiniuose kiekybiniuose tyrimuose visada išlieka statistinės paklaidos tikimybė, į kurią būtina atsižvelgti interpretuojant duomenis.</a:t>
            </a:r>
            <a:r>
              <a:rPr lang="en-US" sz="1400" dirty="0">
                <a:solidFill>
                  <a:schemeClr val="tx1">
                    <a:lumMod val="65000"/>
                    <a:lumOff val="35000"/>
                  </a:schemeClr>
                </a:solidFill>
              </a:rPr>
              <a:t> </a:t>
            </a:r>
            <a:r>
              <a:rPr lang="lt-LT" sz="1400" dirty="0">
                <a:solidFill>
                  <a:schemeClr val="tx1">
                    <a:lumMod val="65000"/>
                    <a:lumOff val="35000"/>
                  </a:schemeClr>
                </a:solidFill>
              </a:rPr>
              <a:t>Pvz.: jeigu apklausus 1015 respondentų gavome, jog 50,7 proc. apklaustųjų per pastaruosius 2 metus Lietuvoje pastebėjo migrantų iš trečiųjų šalių, tačiau asmeniškai nėra susidūrę, tai yra 95 proc. tikimybė, kad tikroji reikšmė yra tarp 47,6 proc. ir 53,8 proc.</a:t>
            </a:r>
          </a:p>
          <a:p>
            <a:pPr marL="0" indent="0" algn="just">
              <a:buNone/>
            </a:pPr>
            <a:r>
              <a:rPr lang="lt-LT" sz="1400" dirty="0">
                <a:solidFill>
                  <a:schemeClr val="tx1">
                    <a:lumMod val="65000"/>
                    <a:lumOff val="35000"/>
                  </a:schemeClr>
                </a:solidFill>
              </a:rPr>
              <a:t>Įverčio tikslumas mažėja, mažėjant analizuojamų atsakymų skaičiui. Toliau pateikiama lentelė padedanti įvertinti statistinę paklaidą.</a:t>
            </a:r>
          </a:p>
        </p:txBody>
      </p:sp>
      <p:graphicFrame>
        <p:nvGraphicFramePr>
          <p:cNvPr id="5" name="Table 4">
            <a:extLst>
              <a:ext uri="{FF2B5EF4-FFF2-40B4-BE49-F238E27FC236}">
                <a16:creationId xmlns:a16="http://schemas.microsoft.com/office/drawing/2014/main" id="{49A111A0-1F33-551C-1275-5FF6A8E4A467}"/>
              </a:ext>
            </a:extLst>
          </p:cNvPr>
          <p:cNvGraphicFramePr>
            <a:graphicFrameLocks noGrp="1"/>
          </p:cNvGraphicFramePr>
          <p:nvPr/>
        </p:nvGraphicFramePr>
        <p:xfrm>
          <a:off x="599042" y="2978245"/>
          <a:ext cx="11183260" cy="2926080"/>
        </p:xfrm>
        <a:graphic>
          <a:graphicData uri="http://schemas.openxmlformats.org/drawingml/2006/table">
            <a:tbl>
              <a:tblPr firstRow="1" bandRow="1">
                <a:tableStyleId>{D27102A9-8310-4765-A935-A1911B00CA55}</a:tableStyleId>
              </a:tblPr>
              <a:tblGrid>
                <a:gridCol w="1118326">
                  <a:extLst>
                    <a:ext uri="{9D8B030D-6E8A-4147-A177-3AD203B41FA5}">
                      <a16:colId xmlns:a16="http://schemas.microsoft.com/office/drawing/2014/main" val="20000"/>
                    </a:ext>
                  </a:extLst>
                </a:gridCol>
                <a:gridCol w="1118326">
                  <a:extLst>
                    <a:ext uri="{9D8B030D-6E8A-4147-A177-3AD203B41FA5}">
                      <a16:colId xmlns:a16="http://schemas.microsoft.com/office/drawing/2014/main" val="20001"/>
                    </a:ext>
                  </a:extLst>
                </a:gridCol>
                <a:gridCol w="1118326">
                  <a:extLst>
                    <a:ext uri="{9D8B030D-6E8A-4147-A177-3AD203B41FA5}">
                      <a16:colId xmlns:a16="http://schemas.microsoft.com/office/drawing/2014/main" val="20002"/>
                    </a:ext>
                  </a:extLst>
                </a:gridCol>
                <a:gridCol w="1118326">
                  <a:extLst>
                    <a:ext uri="{9D8B030D-6E8A-4147-A177-3AD203B41FA5}">
                      <a16:colId xmlns:a16="http://schemas.microsoft.com/office/drawing/2014/main" val="20003"/>
                    </a:ext>
                  </a:extLst>
                </a:gridCol>
                <a:gridCol w="1118326">
                  <a:extLst>
                    <a:ext uri="{9D8B030D-6E8A-4147-A177-3AD203B41FA5}">
                      <a16:colId xmlns:a16="http://schemas.microsoft.com/office/drawing/2014/main" val="20004"/>
                    </a:ext>
                  </a:extLst>
                </a:gridCol>
                <a:gridCol w="1118326">
                  <a:extLst>
                    <a:ext uri="{9D8B030D-6E8A-4147-A177-3AD203B41FA5}">
                      <a16:colId xmlns:a16="http://schemas.microsoft.com/office/drawing/2014/main" val="20005"/>
                    </a:ext>
                  </a:extLst>
                </a:gridCol>
                <a:gridCol w="1118326">
                  <a:extLst>
                    <a:ext uri="{9D8B030D-6E8A-4147-A177-3AD203B41FA5}">
                      <a16:colId xmlns:a16="http://schemas.microsoft.com/office/drawing/2014/main" val="20006"/>
                    </a:ext>
                  </a:extLst>
                </a:gridCol>
                <a:gridCol w="1118326">
                  <a:extLst>
                    <a:ext uri="{9D8B030D-6E8A-4147-A177-3AD203B41FA5}">
                      <a16:colId xmlns:a16="http://schemas.microsoft.com/office/drawing/2014/main" val="20007"/>
                    </a:ext>
                  </a:extLst>
                </a:gridCol>
                <a:gridCol w="1118326">
                  <a:extLst>
                    <a:ext uri="{9D8B030D-6E8A-4147-A177-3AD203B41FA5}">
                      <a16:colId xmlns:a16="http://schemas.microsoft.com/office/drawing/2014/main" val="20008"/>
                    </a:ext>
                  </a:extLst>
                </a:gridCol>
                <a:gridCol w="1118326">
                  <a:extLst>
                    <a:ext uri="{9D8B030D-6E8A-4147-A177-3AD203B41FA5}">
                      <a16:colId xmlns:a16="http://schemas.microsoft.com/office/drawing/2014/main" val="20009"/>
                    </a:ext>
                  </a:extLst>
                </a:gridCol>
              </a:tblGrid>
              <a:tr h="102911">
                <a:tc>
                  <a:txBody>
                    <a:bodyPr/>
                    <a:lstStyle/>
                    <a:p>
                      <a:pPr algn="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3/97</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5/95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10/90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15/85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20/80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25/75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30/70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40/60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50/50</a:t>
                      </a:r>
                    </a:p>
                  </a:txBody>
                  <a:tcPr marL="0" marR="0" marT="0" marB="0" anchor="ctr"/>
                </a:tc>
                <a:extLst>
                  <a:ext uri="{0D108BD9-81ED-4DB2-BD59-A6C34878D82A}">
                    <a16:rowId xmlns:a16="http://schemas.microsoft.com/office/drawing/2014/main" val="10000"/>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extLst>
                  <a:ext uri="{0D108BD9-81ED-4DB2-BD59-A6C34878D82A}">
                    <a16:rowId xmlns:a16="http://schemas.microsoft.com/office/drawing/2014/main" val="10001"/>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10,6</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18,6</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22,1</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31,0</a:t>
                      </a:r>
                    </a:p>
                  </a:txBody>
                  <a:tcPr marL="0" marR="0" marT="0" marB="0" anchor="ctr"/>
                </a:tc>
                <a:extLst>
                  <a:ext uri="{0D108BD9-81ED-4DB2-BD59-A6C34878D82A}">
                    <a16:rowId xmlns:a16="http://schemas.microsoft.com/office/drawing/2014/main" val="10002"/>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6,1</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10,7</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14,3</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16,4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17,9</a:t>
                      </a:r>
                    </a:p>
                  </a:txBody>
                  <a:tcPr marL="0" marR="0" marT="0" marB="0" anchor="ctr"/>
                </a:tc>
                <a:extLst>
                  <a:ext uri="{0D108BD9-81ED-4DB2-BD59-A6C34878D82A}">
                    <a16:rowId xmlns:a16="http://schemas.microsoft.com/office/drawing/2014/main" val="10003"/>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4,7</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8,3</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9,9</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12,7</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13,6</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13,9</a:t>
                      </a:r>
                    </a:p>
                  </a:txBody>
                  <a:tcPr marL="0" marR="0" marT="0" marB="0" anchor="ctr"/>
                </a:tc>
                <a:extLst>
                  <a:ext uri="{0D108BD9-81ED-4DB2-BD59-A6C34878D82A}">
                    <a16:rowId xmlns:a16="http://schemas.microsoft.com/office/drawing/2014/main" val="10004"/>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8,1</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11,3</a:t>
                      </a:r>
                    </a:p>
                  </a:txBody>
                  <a:tcPr marL="0" marR="0" marT="0" marB="0" anchor="ctr"/>
                </a:tc>
                <a:extLst>
                  <a:ext uri="{0D108BD9-81ED-4DB2-BD59-A6C34878D82A}">
                    <a16:rowId xmlns:a16="http://schemas.microsoft.com/office/drawing/2014/main" val="10005"/>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3,3</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5,9</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9,6</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extLst>
                  <a:ext uri="{0D108BD9-81ED-4DB2-BD59-A6C34878D82A}">
                    <a16:rowId xmlns:a16="http://schemas.microsoft.com/office/drawing/2014/main" val="10006"/>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7,3</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8,0</a:t>
                      </a:r>
                    </a:p>
                  </a:txBody>
                  <a:tcPr marL="0" marR="0" marT="0" marB="0" anchor="ctr"/>
                </a:tc>
                <a:extLst>
                  <a:ext uri="{0D108BD9-81ED-4DB2-BD59-A6C34878D82A}">
                    <a16:rowId xmlns:a16="http://schemas.microsoft.com/office/drawing/2014/main" val="10007"/>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200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extLst>
                  <a:ext uri="{0D108BD9-81ED-4DB2-BD59-A6C34878D82A}">
                    <a16:rowId xmlns:a16="http://schemas.microsoft.com/office/drawing/2014/main" val="10008"/>
                  </a:ext>
                </a:extLst>
              </a:tr>
              <a:tr h="124544">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300</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5,2</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extLst>
                  <a:ext uri="{0D108BD9-81ED-4DB2-BD59-A6C34878D82A}">
                    <a16:rowId xmlns:a16="http://schemas.microsoft.com/office/drawing/2014/main" val="10009"/>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400</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extLst>
                  <a:ext uri="{0D108BD9-81ED-4DB2-BD59-A6C34878D82A}">
                    <a16:rowId xmlns:a16="http://schemas.microsoft.com/office/drawing/2014/main" val="10010"/>
                  </a:ext>
                </a:extLst>
              </a:tr>
              <a:tr h="160437">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500</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3,8</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4,4</a:t>
                      </a:r>
                    </a:p>
                  </a:txBody>
                  <a:tcPr marL="0" marR="0" marT="0" marB="0" anchor="ctr"/>
                </a:tc>
                <a:extLst>
                  <a:ext uri="{0D108BD9-81ED-4DB2-BD59-A6C34878D82A}">
                    <a16:rowId xmlns:a16="http://schemas.microsoft.com/office/drawing/2014/main" val="10011"/>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600</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extLst>
                  <a:ext uri="{0D108BD9-81ED-4DB2-BD59-A6C34878D82A}">
                    <a16:rowId xmlns:a16="http://schemas.microsoft.com/office/drawing/2014/main" val="10012"/>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700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3,6</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extLst>
                  <a:ext uri="{0D108BD9-81ED-4DB2-BD59-A6C34878D82A}">
                    <a16:rowId xmlns:a16="http://schemas.microsoft.com/office/drawing/2014/main" val="10013"/>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800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extLst>
                  <a:ext uri="{0D108BD9-81ED-4DB2-BD59-A6C34878D82A}">
                    <a16:rowId xmlns:a16="http://schemas.microsoft.com/office/drawing/2014/main" val="10014"/>
                  </a:ext>
                </a:extLst>
              </a:tr>
              <a:tr h="102911">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1000</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b="1" noProof="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3429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D8B9-8364-B8D2-6A88-EE2EB8EE072A}"/>
              </a:ext>
            </a:extLst>
          </p:cNvPr>
          <p:cNvSpPr>
            <a:spLocks noGrp="1"/>
          </p:cNvSpPr>
          <p:nvPr>
            <p:ph type="title"/>
          </p:nvPr>
        </p:nvSpPr>
        <p:spPr>
          <a:xfrm>
            <a:off x="215816" y="385558"/>
            <a:ext cx="11740832" cy="823186"/>
          </a:xfrm>
        </p:spPr>
        <p:txBody>
          <a:bodyPr>
            <a:normAutofit/>
          </a:bodyPr>
          <a:lstStyle/>
          <a:p>
            <a:pPr algn="ctr"/>
            <a:r>
              <a:rPr lang="lt-LT" sz="3600">
                <a:solidFill>
                  <a:schemeClr val="accent2">
                    <a:lumMod val="75000"/>
                  </a:schemeClr>
                </a:solidFill>
              </a:rPr>
              <a:t>SOCIALINĖS-DEMOGRAFINĖS CHARAKTERISTIKOS</a:t>
            </a:r>
          </a:p>
        </p:txBody>
      </p:sp>
      <p:sp>
        <p:nvSpPr>
          <p:cNvPr id="3" name="Rectangle: Rounded Corners 2">
            <a:extLst>
              <a:ext uri="{FF2B5EF4-FFF2-40B4-BE49-F238E27FC236}">
                <a16:creationId xmlns:a16="http://schemas.microsoft.com/office/drawing/2014/main" id="{77DAF8AE-B7FE-D9C6-BF55-1EA77D1B0587}"/>
              </a:ext>
            </a:extLst>
          </p:cNvPr>
          <p:cNvSpPr/>
          <p:nvPr/>
        </p:nvSpPr>
        <p:spPr>
          <a:xfrm>
            <a:off x="565675" y="1166072"/>
            <a:ext cx="5399187" cy="4856210"/>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Rounded Corners 3">
            <a:extLst>
              <a:ext uri="{FF2B5EF4-FFF2-40B4-BE49-F238E27FC236}">
                <a16:creationId xmlns:a16="http://schemas.microsoft.com/office/drawing/2014/main" id="{81F09FD8-75DA-A64C-7C69-6F272A790067}"/>
              </a:ext>
            </a:extLst>
          </p:cNvPr>
          <p:cNvSpPr/>
          <p:nvPr/>
        </p:nvSpPr>
        <p:spPr>
          <a:xfrm>
            <a:off x="6096001" y="1166071"/>
            <a:ext cx="5530324" cy="4856210"/>
          </a:xfrm>
          <a:prstGeom prst="roundRect">
            <a:avLst>
              <a:gd name="adj" fmla="val 5529"/>
            </a:avLst>
          </a:prstGeom>
          <a:solidFill>
            <a:schemeClr val="bg1"/>
          </a:solidFill>
          <a:ln>
            <a:noFill/>
          </a:ln>
          <a:effectLst>
            <a:outerShdw blurRad="876300" dist="279400" dir="5400000" sx="99000" sy="99000" algn="t" rotWithShape="0">
              <a:srgbClr val="221B4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aphicFrame>
        <p:nvGraphicFramePr>
          <p:cNvPr id="6" name="Chart 5">
            <a:extLst>
              <a:ext uri="{FF2B5EF4-FFF2-40B4-BE49-F238E27FC236}">
                <a16:creationId xmlns:a16="http://schemas.microsoft.com/office/drawing/2014/main" id="{23F2BCAF-D5C1-A029-4972-7A2FD5075F20}"/>
              </a:ext>
            </a:extLst>
          </p:cNvPr>
          <p:cNvGraphicFramePr/>
          <p:nvPr>
            <p:extLst>
              <p:ext uri="{D42A27DB-BD31-4B8C-83A1-F6EECF244321}">
                <p14:modId xmlns:p14="http://schemas.microsoft.com/office/powerpoint/2010/main" val="1484514667"/>
              </p:ext>
            </p:extLst>
          </p:nvPr>
        </p:nvGraphicFramePr>
        <p:xfrm>
          <a:off x="-929631" y="1166071"/>
          <a:ext cx="6894493" cy="48562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1E629435-4CF4-2EE9-90F1-210A72B6F1B6}"/>
              </a:ext>
            </a:extLst>
          </p:cNvPr>
          <p:cNvGraphicFramePr/>
          <p:nvPr>
            <p:extLst>
              <p:ext uri="{D42A27DB-BD31-4B8C-83A1-F6EECF244321}">
                <p14:modId xmlns:p14="http://schemas.microsoft.com/office/powerpoint/2010/main" val="3555702922"/>
              </p:ext>
            </p:extLst>
          </p:nvPr>
        </p:nvGraphicFramePr>
        <p:xfrm>
          <a:off x="5400268" y="1166070"/>
          <a:ext cx="6226057" cy="4817201"/>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4">
            <a:extLst>
              <a:ext uri="{FF2B5EF4-FFF2-40B4-BE49-F238E27FC236}">
                <a16:creationId xmlns:a16="http://schemas.microsoft.com/office/drawing/2014/main" id="{F35D0B68-6D6E-C110-6930-493A9A21994F}"/>
              </a:ext>
            </a:extLst>
          </p:cNvPr>
          <p:cNvSpPr txBox="1">
            <a:spLocks/>
          </p:cNvSpPr>
          <p:nvPr/>
        </p:nvSpPr>
        <p:spPr>
          <a:xfrm>
            <a:off x="697416" y="1587986"/>
            <a:ext cx="857275" cy="250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200" b="1" i="1">
                <a:solidFill>
                  <a:srgbClr val="12B2B0"/>
                </a:solidFill>
              </a:rPr>
              <a:t>Lytis</a:t>
            </a:r>
            <a:endParaRPr lang="en-US" sz="1200" b="1" i="1">
              <a:solidFill>
                <a:srgbClr val="12B2B0"/>
              </a:solidFill>
            </a:endParaRPr>
          </a:p>
        </p:txBody>
      </p:sp>
      <p:sp>
        <p:nvSpPr>
          <p:cNvPr id="9" name="Content Placeholder 4">
            <a:extLst>
              <a:ext uri="{FF2B5EF4-FFF2-40B4-BE49-F238E27FC236}">
                <a16:creationId xmlns:a16="http://schemas.microsoft.com/office/drawing/2014/main" id="{34BF0D07-3AE9-43C6-617C-50D3FAC51E7F}"/>
              </a:ext>
            </a:extLst>
          </p:cNvPr>
          <p:cNvSpPr txBox="1">
            <a:spLocks/>
          </p:cNvSpPr>
          <p:nvPr/>
        </p:nvSpPr>
        <p:spPr>
          <a:xfrm>
            <a:off x="679363" y="2622598"/>
            <a:ext cx="857275" cy="2502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200" b="1" i="1" dirty="0">
                <a:solidFill>
                  <a:srgbClr val="12B2B0"/>
                </a:solidFill>
              </a:rPr>
              <a:t>Amžius</a:t>
            </a:r>
            <a:endParaRPr lang="en-US" sz="1200" b="1" i="1" dirty="0">
              <a:solidFill>
                <a:srgbClr val="12B2B0"/>
              </a:solidFill>
            </a:endParaRPr>
          </a:p>
        </p:txBody>
      </p:sp>
      <p:sp>
        <p:nvSpPr>
          <p:cNvPr id="10" name="Content Placeholder 4">
            <a:extLst>
              <a:ext uri="{FF2B5EF4-FFF2-40B4-BE49-F238E27FC236}">
                <a16:creationId xmlns:a16="http://schemas.microsoft.com/office/drawing/2014/main" id="{E0A34EBF-5E63-6975-564A-51B8DC7D2FD9}"/>
              </a:ext>
            </a:extLst>
          </p:cNvPr>
          <p:cNvSpPr txBox="1">
            <a:spLocks/>
          </p:cNvSpPr>
          <p:nvPr/>
        </p:nvSpPr>
        <p:spPr>
          <a:xfrm>
            <a:off x="697416" y="3663981"/>
            <a:ext cx="1656346" cy="2463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200" b="1" i="1" dirty="0">
                <a:solidFill>
                  <a:srgbClr val="12B2B0"/>
                </a:solidFill>
              </a:rPr>
              <a:t>Išsimokslinimas</a:t>
            </a:r>
            <a:endParaRPr lang="en-US" sz="1200" b="1" i="1" dirty="0">
              <a:solidFill>
                <a:srgbClr val="12B2B0"/>
              </a:solidFill>
            </a:endParaRPr>
          </a:p>
        </p:txBody>
      </p:sp>
      <p:sp>
        <p:nvSpPr>
          <p:cNvPr id="11" name="Content Placeholder 4">
            <a:extLst>
              <a:ext uri="{FF2B5EF4-FFF2-40B4-BE49-F238E27FC236}">
                <a16:creationId xmlns:a16="http://schemas.microsoft.com/office/drawing/2014/main" id="{2CA96869-3B7F-A43A-F5B5-5637F56AFA06}"/>
              </a:ext>
            </a:extLst>
          </p:cNvPr>
          <p:cNvSpPr txBox="1">
            <a:spLocks/>
          </p:cNvSpPr>
          <p:nvPr/>
        </p:nvSpPr>
        <p:spPr>
          <a:xfrm>
            <a:off x="676965" y="4999026"/>
            <a:ext cx="2155882" cy="5956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200" b="1" i="1" dirty="0">
                <a:solidFill>
                  <a:srgbClr val="12B2B0"/>
                </a:solidFill>
              </a:rPr>
              <a:t>Pajamos namų ūkio nariui per mėn.</a:t>
            </a:r>
            <a:endParaRPr lang="en-US" sz="1200" b="1" i="1" dirty="0">
              <a:solidFill>
                <a:srgbClr val="12B2B0"/>
              </a:solidFill>
            </a:endParaRPr>
          </a:p>
        </p:txBody>
      </p:sp>
      <p:sp>
        <p:nvSpPr>
          <p:cNvPr id="12" name="Content Placeholder 4">
            <a:extLst>
              <a:ext uri="{FF2B5EF4-FFF2-40B4-BE49-F238E27FC236}">
                <a16:creationId xmlns:a16="http://schemas.microsoft.com/office/drawing/2014/main" id="{8DE51C8F-389C-7573-E9F1-FCB037DC5D6E}"/>
              </a:ext>
            </a:extLst>
          </p:cNvPr>
          <p:cNvSpPr txBox="1">
            <a:spLocks/>
          </p:cNvSpPr>
          <p:nvPr/>
        </p:nvSpPr>
        <p:spPr>
          <a:xfrm>
            <a:off x="6276487" y="2593461"/>
            <a:ext cx="1820283" cy="323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200" b="1" i="1" dirty="0">
                <a:solidFill>
                  <a:srgbClr val="12B2B0"/>
                </a:solidFill>
              </a:rPr>
              <a:t>Pagrindinis užsiėmimas</a:t>
            </a:r>
            <a:endParaRPr lang="en-US" sz="1200" b="1" i="1" dirty="0">
              <a:solidFill>
                <a:srgbClr val="12B2B0"/>
              </a:solidFill>
            </a:endParaRPr>
          </a:p>
        </p:txBody>
      </p:sp>
      <p:sp>
        <p:nvSpPr>
          <p:cNvPr id="13" name="Content Placeholder 4">
            <a:extLst>
              <a:ext uri="{FF2B5EF4-FFF2-40B4-BE49-F238E27FC236}">
                <a16:creationId xmlns:a16="http://schemas.microsoft.com/office/drawing/2014/main" id="{01B33B88-C6AF-92FC-E708-E2DEADBD03FB}"/>
              </a:ext>
            </a:extLst>
          </p:cNvPr>
          <p:cNvSpPr txBox="1">
            <a:spLocks/>
          </p:cNvSpPr>
          <p:nvPr/>
        </p:nvSpPr>
        <p:spPr>
          <a:xfrm>
            <a:off x="6276488" y="5088682"/>
            <a:ext cx="1460053" cy="323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200" b="1" i="1" dirty="0">
                <a:solidFill>
                  <a:srgbClr val="12B2B0"/>
                </a:solidFill>
              </a:rPr>
              <a:t>Gyvenamoji vieta</a:t>
            </a:r>
            <a:endParaRPr lang="en-US" sz="1200" b="1" i="1" dirty="0">
              <a:solidFill>
                <a:srgbClr val="12B2B0"/>
              </a:solidFill>
            </a:endParaRPr>
          </a:p>
        </p:txBody>
      </p:sp>
      <p:sp>
        <p:nvSpPr>
          <p:cNvPr id="14" name="Content Placeholder 4">
            <a:extLst>
              <a:ext uri="{FF2B5EF4-FFF2-40B4-BE49-F238E27FC236}">
                <a16:creationId xmlns:a16="http://schemas.microsoft.com/office/drawing/2014/main" id="{EB26A01F-3DA3-1BE9-37BC-8412D91420D5}"/>
              </a:ext>
            </a:extLst>
          </p:cNvPr>
          <p:cNvSpPr txBox="1">
            <a:spLocks/>
          </p:cNvSpPr>
          <p:nvPr/>
        </p:nvSpPr>
        <p:spPr>
          <a:xfrm>
            <a:off x="6276487" y="3979633"/>
            <a:ext cx="2151076" cy="3230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200" b="1" i="1" dirty="0">
                <a:solidFill>
                  <a:srgbClr val="12B2B0"/>
                </a:solidFill>
              </a:rPr>
              <a:t>Naudojama kalba namuose</a:t>
            </a:r>
            <a:endParaRPr lang="en-US" sz="1200" b="1" i="1" dirty="0">
              <a:solidFill>
                <a:srgbClr val="12B2B0"/>
              </a:solidFill>
            </a:endParaRPr>
          </a:p>
        </p:txBody>
      </p:sp>
    </p:spTree>
    <p:extLst>
      <p:ext uri="{BB962C8B-B14F-4D97-AF65-F5344CB8AC3E}">
        <p14:creationId xmlns:p14="http://schemas.microsoft.com/office/powerpoint/2010/main" val="301316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373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p:txBody>
          <a:bodyPr/>
          <a:lstStyle/>
          <a:p>
            <a:r>
              <a:rPr lang="lt-LT" dirty="0"/>
              <a:t>Ar per pastaruosius 2 metus Lietuvoje esate susidūręs (-usi) su migrantais iš trečiųjų šalių (ne Europos sąjungos šalių)?</a:t>
            </a:r>
            <a:endParaRPr lang="en-US" dirty="0"/>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534712"/>
            <a:ext cx="10408702" cy="812530"/>
          </a:xfrm>
        </p:spPr>
        <p:txBody>
          <a:bodyPr/>
          <a:lstStyle/>
          <a:p>
            <a:r>
              <a:rPr lang="lt-LT" dirty="0"/>
              <a:t>SUSIDŪRIMO SU MIGRANTAIS IŠ TREČIŲJŲ ŠALIŲ PATIRTIS PER PASTARUOSIUS 2 METUS (PROC.)</a:t>
            </a:r>
            <a:endParaRPr lang="en-US" dirty="0"/>
          </a:p>
        </p:txBody>
      </p:sp>
      <p:sp>
        <p:nvSpPr>
          <p:cNvPr id="4" name="Content Placeholder 3">
            <a:extLst>
              <a:ext uri="{FF2B5EF4-FFF2-40B4-BE49-F238E27FC236}">
                <a16:creationId xmlns:a16="http://schemas.microsoft.com/office/drawing/2014/main" id="{B85A63E3-4E84-264F-2BA8-3C16642B1A17}"/>
              </a:ext>
            </a:extLst>
          </p:cNvPr>
          <p:cNvSpPr>
            <a:spLocks noGrp="1"/>
          </p:cNvSpPr>
          <p:nvPr>
            <p:ph sz="half" idx="10"/>
          </p:nvPr>
        </p:nvSpPr>
        <p:spPr>
          <a:xfrm>
            <a:off x="8709862" y="1828800"/>
            <a:ext cx="2819709" cy="1615827"/>
          </a:xfrm>
        </p:spPr>
        <p:txBody>
          <a:bodyPr/>
          <a:lstStyle/>
          <a:p>
            <a:r>
              <a:rPr lang="lt-LT" dirty="0"/>
              <a:t>Teigiantys, jog per pastaruosius 2 metus teko betarpiškai susidurti su migrantais iš trečiųjų šalių, dažniau aukščiausio išsimokslinimo respondentai.</a:t>
            </a:r>
          </a:p>
          <a:p>
            <a:endParaRPr lang="lt-LT" dirty="0"/>
          </a:p>
          <a:p>
            <a:r>
              <a:rPr lang="lt-LT" dirty="0"/>
              <a:t>Nurodančios, kad neteko susidurti su migrantais iš trečiųjų šalių, dažniau moterys, taip pat vyriausios amžiaus grupės, žemesnio išsimokslinimo atstovai.</a:t>
            </a:r>
            <a:endParaRPr lang="en-US" dirty="0"/>
          </a:p>
        </p:txBody>
      </p:sp>
      <p:sp>
        <p:nvSpPr>
          <p:cNvPr id="5" name="Content Placeholder 4">
            <a:extLst>
              <a:ext uri="{FF2B5EF4-FFF2-40B4-BE49-F238E27FC236}">
                <a16:creationId xmlns:a16="http://schemas.microsoft.com/office/drawing/2014/main" id="{FC44F209-389B-E8D5-0D00-69B1E77421A3}"/>
              </a:ext>
            </a:extLst>
          </p:cNvPr>
          <p:cNvSpPr>
            <a:spLocks noGrp="1"/>
          </p:cNvSpPr>
          <p:nvPr>
            <p:ph sz="half" idx="11"/>
          </p:nvPr>
        </p:nvSpPr>
        <p:spPr/>
        <p:txBody>
          <a:bodyPr/>
          <a:lstStyle/>
          <a:p>
            <a:r>
              <a:rPr lang="lt-LT" dirty="0"/>
              <a:t>N</a:t>
            </a:r>
            <a:r>
              <a:rPr lang="en-US" dirty="0"/>
              <a:t>=</a:t>
            </a:r>
            <a:r>
              <a:rPr lang="lt-LT" dirty="0"/>
              <a:t>1015</a:t>
            </a:r>
            <a:endParaRPr lang="en-US" dirty="0"/>
          </a:p>
        </p:txBody>
      </p:sp>
      <p:graphicFrame>
        <p:nvGraphicFramePr>
          <p:cNvPr id="6" name="Content Placeholder 13">
            <a:extLst>
              <a:ext uri="{FF2B5EF4-FFF2-40B4-BE49-F238E27FC236}">
                <a16:creationId xmlns:a16="http://schemas.microsoft.com/office/drawing/2014/main" id="{2A82567C-1F28-55C3-186B-8045ACAA2259}"/>
              </a:ext>
            </a:extLst>
          </p:cNvPr>
          <p:cNvGraphicFramePr>
            <a:graphicFrameLocks/>
          </p:cNvGraphicFramePr>
          <p:nvPr>
            <p:extLst>
              <p:ext uri="{D42A27DB-BD31-4B8C-83A1-F6EECF244321}">
                <p14:modId xmlns:p14="http://schemas.microsoft.com/office/powerpoint/2010/main" val="1635516692"/>
              </p:ext>
            </p:extLst>
          </p:nvPr>
        </p:nvGraphicFramePr>
        <p:xfrm>
          <a:off x="834679" y="2206529"/>
          <a:ext cx="7734929" cy="39040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30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p:txBody>
          <a:bodyPr/>
          <a:lstStyle/>
          <a:p>
            <a:r>
              <a:rPr lang="lt-LT" dirty="0"/>
              <a:t>Su kokiais migrantais iš trečiųjų šalių esate susidūręs (-usi)? </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SUTIKTŲ MIGRANTŲ TAUTYBĖ / ETNINĖ KILMĖ (PROC.)</a:t>
            </a:r>
            <a:endParaRPr lang="en-US" dirty="0"/>
          </a:p>
        </p:txBody>
      </p:sp>
      <p:sp>
        <p:nvSpPr>
          <p:cNvPr id="4" name="Content Placeholder 3">
            <a:extLst>
              <a:ext uri="{FF2B5EF4-FFF2-40B4-BE49-F238E27FC236}">
                <a16:creationId xmlns:a16="http://schemas.microsoft.com/office/drawing/2014/main" id="{B85A63E3-4E84-264F-2BA8-3C16642B1A17}"/>
              </a:ext>
            </a:extLst>
          </p:cNvPr>
          <p:cNvSpPr>
            <a:spLocks noGrp="1"/>
          </p:cNvSpPr>
          <p:nvPr>
            <p:ph sz="half" idx="10"/>
          </p:nvPr>
        </p:nvSpPr>
        <p:spPr>
          <a:xfrm>
            <a:off x="8709862" y="1828800"/>
            <a:ext cx="2920018" cy="938719"/>
          </a:xfrm>
        </p:spPr>
        <p:txBody>
          <a:bodyPr/>
          <a:lstStyle/>
          <a:p>
            <a:r>
              <a:rPr lang="lt-LT" dirty="0"/>
              <a:t>Su migrantais Baltarusijos piliečiais dažniau teigia susidūrę didmiesčių gyventojai.</a:t>
            </a:r>
          </a:p>
          <a:p>
            <a:endParaRPr lang="lt-LT" dirty="0"/>
          </a:p>
          <a:p>
            <a:r>
              <a:rPr lang="lt-LT" dirty="0"/>
              <a:t>Su migrantais iš Artimųjų Rytų – didmiesčių ir rajonų centrų gyventojai.</a:t>
            </a:r>
            <a:endParaRPr lang="en-US" dirty="0"/>
          </a:p>
        </p:txBody>
      </p:sp>
      <p:sp>
        <p:nvSpPr>
          <p:cNvPr id="5" name="Content Placeholder 4">
            <a:extLst>
              <a:ext uri="{FF2B5EF4-FFF2-40B4-BE49-F238E27FC236}">
                <a16:creationId xmlns:a16="http://schemas.microsoft.com/office/drawing/2014/main" id="{FC44F209-389B-E8D5-0D00-69B1E77421A3}"/>
              </a:ext>
            </a:extLst>
          </p:cNvPr>
          <p:cNvSpPr>
            <a:spLocks noGrp="1"/>
          </p:cNvSpPr>
          <p:nvPr>
            <p:ph sz="half" idx="11"/>
          </p:nvPr>
        </p:nvSpPr>
        <p:spPr>
          <a:xfrm>
            <a:off x="1238008" y="1752664"/>
            <a:ext cx="6246874" cy="400110"/>
          </a:xfrm>
        </p:spPr>
        <p:txBody>
          <a:bodyPr/>
          <a:lstStyle/>
          <a:p>
            <a:r>
              <a:rPr lang="lt-LT" dirty="0"/>
              <a:t>N</a:t>
            </a:r>
            <a:r>
              <a:rPr lang="en-US" dirty="0"/>
              <a:t>=</a:t>
            </a:r>
            <a:r>
              <a:rPr lang="lt-LT" dirty="0"/>
              <a:t>267*</a:t>
            </a:r>
          </a:p>
          <a:p>
            <a:r>
              <a:rPr lang="lt-LT" dirty="0"/>
              <a:t>*per pastaruosius 2 metus betarpiškai susidūrę su migrantais iš trečiųjų šalių</a:t>
            </a:r>
            <a:endParaRPr lang="en-US" dirty="0"/>
          </a:p>
        </p:txBody>
      </p:sp>
      <p:graphicFrame>
        <p:nvGraphicFramePr>
          <p:cNvPr id="7" name="Content Placeholder 6">
            <a:extLst>
              <a:ext uri="{FF2B5EF4-FFF2-40B4-BE49-F238E27FC236}">
                <a16:creationId xmlns:a16="http://schemas.microsoft.com/office/drawing/2014/main" id="{A4CBC27E-247E-0073-AA58-B4B62B5834DD}"/>
              </a:ext>
            </a:extLst>
          </p:cNvPr>
          <p:cNvGraphicFramePr>
            <a:graphicFrameLocks/>
          </p:cNvGraphicFramePr>
          <p:nvPr>
            <p:extLst>
              <p:ext uri="{D42A27DB-BD31-4B8C-83A1-F6EECF244321}">
                <p14:modId xmlns:p14="http://schemas.microsoft.com/office/powerpoint/2010/main" val="2861663199"/>
              </p:ext>
            </p:extLst>
          </p:nvPr>
        </p:nvGraphicFramePr>
        <p:xfrm>
          <a:off x="1725105" y="2383472"/>
          <a:ext cx="7098384" cy="380690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E60DA64-8593-5958-7621-F311FCA987ED}"/>
              </a:ext>
            </a:extLst>
          </p:cNvPr>
          <p:cNvSpPr txBox="1">
            <a:spLocks noChangeArrowheads="1"/>
          </p:cNvSpPr>
          <p:nvPr/>
        </p:nvSpPr>
        <p:spPr bwMode="auto">
          <a:xfrm>
            <a:off x="172107" y="6407201"/>
            <a:ext cx="32233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AB1AF"/>
              </a:buClr>
              <a:buFont typeface="Wingdings" panose="05000000000000000000" pitchFamily="2" charset="2"/>
              <a:buChar char="q"/>
              <a:defRPr sz="1400">
                <a:solidFill>
                  <a:schemeClr val="tx1"/>
                </a:solidFill>
                <a:latin typeface="Calibri" panose="020F0502020204030204" pitchFamily="34" charset="0"/>
              </a:defRPr>
            </a:lvl1pPr>
            <a:lvl2pPr marL="742950" indent="-285750">
              <a:spcBef>
                <a:spcPct val="20000"/>
              </a:spcBef>
              <a:buClr>
                <a:srgbClr val="1AB1AF"/>
              </a:buClr>
              <a:buFont typeface="Arial" panose="020B0604020202020204" pitchFamily="34" charset="0"/>
              <a:buChar char="–"/>
              <a:defRPr sz="1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4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r>
              <a:rPr lang="lt-LT" altLang="lt-LT" sz="1000" i="1" dirty="0">
                <a:solidFill>
                  <a:srgbClr val="595959"/>
                </a:solidFill>
                <a:latin typeface="+mn-lt"/>
              </a:rPr>
              <a:t>*</a:t>
            </a:r>
            <a:r>
              <a:rPr lang="en-US" altLang="lt-LT" sz="1000" i="1" dirty="0">
                <a:solidFill>
                  <a:srgbClr val="595959"/>
                </a:solidFill>
                <a:latin typeface="+mn-lt"/>
              </a:rPr>
              <a:t>G</a:t>
            </a:r>
            <a:r>
              <a:rPr lang="lt-LT" altLang="lt-LT" sz="1000" i="1" dirty="0">
                <a:solidFill>
                  <a:srgbClr val="595959"/>
                </a:solidFill>
                <a:latin typeface="+mn-lt"/>
              </a:rPr>
              <a:t>alimi keli atsakymai; suma viršija 100 proc.</a:t>
            </a:r>
          </a:p>
        </p:txBody>
      </p:sp>
    </p:spTree>
    <p:extLst>
      <p:ext uri="{BB962C8B-B14F-4D97-AF65-F5344CB8AC3E}">
        <p14:creationId xmlns:p14="http://schemas.microsoft.com/office/powerpoint/2010/main" val="205005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7">
            <a:extLst>
              <a:ext uri="{FF2B5EF4-FFF2-40B4-BE49-F238E27FC236}">
                <a16:creationId xmlns:a16="http://schemas.microsoft.com/office/drawing/2014/main" id="{14E3F02F-BDF3-23BE-4ED7-BAD7AAA85050}"/>
              </a:ext>
            </a:extLst>
          </p:cNvPr>
          <p:cNvGraphicFramePr>
            <a:graphicFrameLocks/>
          </p:cNvGraphicFramePr>
          <p:nvPr>
            <p:extLst>
              <p:ext uri="{D42A27DB-BD31-4B8C-83A1-F6EECF244321}">
                <p14:modId xmlns:p14="http://schemas.microsoft.com/office/powerpoint/2010/main" val="3132049493"/>
              </p:ext>
            </p:extLst>
          </p:nvPr>
        </p:nvGraphicFramePr>
        <p:xfrm>
          <a:off x="261256" y="1598610"/>
          <a:ext cx="8986439" cy="4905373"/>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88BF7A7F-6666-C41A-768B-33A140349D0B}"/>
              </a:ext>
            </a:extLst>
          </p:cNvPr>
          <p:cNvSpPr>
            <a:spLocks noGrp="1"/>
          </p:cNvSpPr>
          <p:nvPr>
            <p:ph sz="half" idx="1"/>
          </p:nvPr>
        </p:nvSpPr>
        <p:spPr/>
        <p:txBody>
          <a:bodyPr/>
          <a:lstStyle/>
          <a:p>
            <a:r>
              <a:rPr lang="lt-LT" dirty="0"/>
              <a:t>Kiek palankiai ar nepalankiai vertinate migrantus iš žemiau išvardintų šalių?</a:t>
            </a:r>
          </a:p>
        </p:txBody>
      </p:sp>
      <p:sp>
        <p:nvSpPr>
          <p:cNvPr id="3" name="Title 2">
            <a:extLst>
              <a:ext uri="{FF2B5EF4-FFF2-40B4-BE49-F238E27FC236}">
                <a16:creationId xmlns:a16="http://schemas.microsoft.com/office/drawing/2014/main" id="{B4B86DD1-22E0-E6F2-356D-1BD8AAE6F3CE}"/>
              </a:ext>
            </a:extLst>
          </p:cNvPr>
          <p:cNvSpPr>
            <a:spLocks noGrp="1"/>
          </p:cNvSpPr>
          <p:nvPr>
            <p:ph type="title"/>
          </p:nvPr>
        </p:nvSpPr>
        <p:spPr>
          <a:xfrm>
            <a:off x="1221178" y="714761"/>
            <a:ext cx="10408702" cy="452432"/>
          </a:xfrm>
        </p:spPr>
        <p:txBody>
          <a:bodyPr/>
          <a:lstStyle/>
          <a:p>
            <a:r>
              <a:rPr lang="lt-LT" dirty="0"/>
              <a:t>PALANKUMO MIGRANTŲ ATŽVILGIU VERTINIMAS (PROC.)</a:t>
            </a:r>
            <a:endParaRPr lang="en-US" dirty="0"/>
          </a:p>
        </p:txBody>
      </p:sp>
      <p:sp>
        <p:nvSpPr>
          <p:cNvPr id="5" name="Content Placeholder 4">
            <a:extLst>
              <a:ext uri="{FF2B5EF4-FFF2-40B4-BE49-F238E27FC236}">
                <a16:creationId xmlns:a16="http://schemas.microsoft.com/office/drawing/2014/main" id="{FC44F209-389B-E8D5-0D00-69B1E77421A3}"/>
              </a:ext>
            </a:extLst>
          </p:cNvPr>
          <p:cNvSpPr>
            <a:spLocks noGrp="1"/>
          </p:cNvSpPr>
          <p:nvPr>
            <p:ph sz="half" idx="11"/>
          </p:nvPr>
        </p:nvSpPr>
        <p:spPr>
          <a:xfrm>
            <a:off x="1238008" y="1829608"/>
            <a:ext cx="6246874" cy="246221"/>
          </a:xfrm>
        </p:spPr>
        <p:txBody>
          <a:bodyPr/>
          <a:lstStyle/>
          <a:p>
            <a:r>
              <a:rPr lang="lt-LT" dirty="0"/>
              <a:t>N</a:t>
            </a:r>
            <a:r>
              <a:rPr lang="en-US" dirty="0"/>
              <a:t>=</a:t>
            </a:r>
            <a:r>
              <a:rPr lang="lt-LT" dirty="0"/>
              <a:t>1015</a:t>
            </a:r>
            <a:endParaRPr lang="en-US" dirty="0"/>
          </a:p>
        </p:txBody>
      </p:sp>
      <p:graphicFrame>
        <p:nvGraphicFramePr>
          <p:cNvPr id="8" name="Content Placeholder 10">
            <a:extLst>
              <a:ext uri="{FF2B5EF4-FFF2-40B4-BE49-F238E27FC236}">
                <a16:creationId xmlns:a16="http://schemas.microsoft.com/office/drawing/2014/main" id="{6E069A32-E21D-08A4-7CCF-A3D6AA1ED5C4}"/>
              </a:ext>
            </a:extLst>
          </p:cNvPr>
          <p:cNvGraphicFramePr>
            <a:graphicFrameLocks/>
          </p:cNvGraphicFramePr>
          <p:nvPr>
            <p:extLst>
              <p:ext uri="{D42A27DB-BD31-4B8C-83A1-F6EECF244321}">
                <p14:modId xmlns:p14="http://schemas.microsoft.com/office/powerpoint/2010/main" val="2056948827"/>
              </p:ext>
            </p:extLst>
          </p:nvPr>
        </p:nvGraphicFramePr>
        <p:xfrm>
          <a:off x="9289331" y="2531152"/>
          <a:ext cx="2211370" cy="36899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016B17B-0BD3-249A-9A94-0316F709DB74}"/>
              </a:ext>
            </a:extLst>
          </p:cNvPr>
          <p:cNvSpPr txBox="1"/>
          <p:nvPr/>
        </p:nvSpPr>
        <p:spPr>
          <a:xfrm>
            <a:off x="9386035" y="2426536"/>
            <a:ext cx="1471750" cy="276999"/>
          </a:xfrm>
          <a:prstGeom prst="rect">
            <a:avLst/>
          </a:prstGeom>
          <a:noFill/>
        </p:spPr>
        <p:txBody>
          <a:bodyPr wrap="square" rtlCol="0">
            <a:spAutoFit/>
          </a:bodyPr>
          <a:lstStyle/>
          <a:p>
            <a:pPr algn="ctr"/>
            <a:r>
              <a:rPr lang="lt-LT" sz="1200" b="1" dirty="0">
                <a:solidFill>
                  <a:schemeClr val="accent1"/>
                </a:solidFill>
              </a:rPr>
              <a:t>VIDURKIAI</a:t>
            </a:r>
            <a:endParaRPr lang="en-US" sz="1200" b="1" dirty="0">
              <a:solidFill>
                <a:schemeClr val="accent1"/>
              </a:solidFill>
            </a:endParaRPr>
          </a:p>
        </p:txBody>
      </p:sp>
    </p:spTree>
    <p:extLst>
      <p:ext uri="{BB962C8B-B14F-4D97-AF65-F5344CB8AC3E}">
        <p14:creationId xmlns:p14="http://schemas.microsoft.com/office/powerpoint/2010/main" val="89499589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Spinter tyrimai">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1357</TotalTime>
  <Words>3166</Words>
  <Application>Microsoft Office PowerPoint</Application>
  <PresentationFormat>Widescreen</PresentationFormat>
  <Paragraphs>513</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Yu Gothic UI Semilight</vt:lpstr>
      <vt:lpstr>Microsoft YaHei UI Light</vt:lpstr>
      <vt:lpstr>Arial</vt:lpstr>
      <vt:lpstr>Calibri</vt:lpstr>
      <vt:lpstr>Calibri Light</vt:lpstr>
      <vt:lpstr>Office Theme</vt:lpstr>
      <vt:lpstr>SOCIOLOGINIS TYRIMAS DĖL MIGRANTŲ VERTINIMO IR INTEGRACIJOS </vt:lpstr>
      <vt:lpstr>PowerPoint Presentation</vt:lpstr>
      <vt:lpstr>TYRIMO METODIKA</vt:lpstr>
      <vt:lpstr>STATISTINĖ PAKLAIDA</vt:lpstr>
      <vt:lpstr>SOCIALINĖS-DEMOGRAFINĖS CHARAKTERISTIKOS</vt:lpstr>
      <vt:lpstr>PowerPoint Presentation</vt:lpstr>
      <vt:lpstr>SUSIDŪRIMO SU MIGRANTAIS IŠ TREČIŲJŲ ŠALIŲ PATIRTIS PER PASTARUOSIUS 2 METUS (PROC.)</vt:lpstr>
      <vt:lpstr>SUTIKTŲ MIGRANTŲ TAUTYBĖ / ETNINĖ KILMĖ (PROC.)</vt:lpstr>
      <vt:lpstr>PALANKUMO MIGRANTŲ ATŽVILGIU VERTINIMAS (PROC.)</vt:lpstr>
      <vt:lpstr>PALANKUMO MIGRANTŲ ATŽVILGIU VERTINIMAS (VIDURKIAI)</vt:lpstr>
      <vt:lpstr>POŽIŪRIO Į MIGRANTUS POKYČIAI (PROC.)</vt:lpstr>
      <vt:lpstr>PRITARIMAS KARO PABĖGELIŲ IŠ UKRAINOS PRIĖMIMUI (PROC.)</vt:lpstr>
      <vt:lpstr>NUOSTATOS DĖL UKRAINIEČIŲ INTEGRAVIMOSI LIETUVOJE (PROC.)</vt:lpstr>
      <vt:lpstr>NUOSTATA DĖL UKRAINIEČIŲ PASTANGŲ ADAPTUOJANTIS LIETUVOJE (PROC.)</vt:lpstr>
      <vt:lpstr>NUOSTATA DĖL UKRAINIEČIŲ PROFESIONALUMO ATLIEKANT SAVO DARBĄ (PROC.)</vt:lpstr>
      <vt:lpstr>NUOSTATA DĖL UKRAINOS PABĖGĖLIŲ PAŽEIDŽIAMUMO IR LIETUVOS KAIP GLOBĖJO PAGALBOS (PROC.)</vt:lpstr>
      <vt:lpstr>NUOSTATA DĖL UKRAINIEČIŲ PIKTNAUDŽIAVIMO SAVO PADĖTIMI LIETUVOJE (PROC.)</vt:lpstr>
      <vt:lpstr>NUOSTATA DĖL UKRAINIEČIAMS SUTEIKIAMŲ LENGVATŲ GAUSOS (PROC.)</vt:lpstr>
      <vt:lpstr>NUOSTATA DĖL UKRAINIEČIŲ PRISIDĖJIMO PRIE LIETUVOS EKONOMIKOS STIPRINIMO (PROC.)</vt:lpstr>
      <vt:lpstr>NUOSTATA DĖL UKRAINIEČIŲ IŠREIŠKIAMO DĖKINGUMO UŽ SUTEIKIAMĄ PAGALBĄ (PROC.)</vt:lpstr>
      <vt:lpstr>NUOSTATA DĖL UKRAINIEČIŲ ĮNAŠO Į LIETUVOS KULTŪROS PRATURTINIMĄ (PROC.)</vt:lpstr>
      <vt:lpstr>NUOSTATA DĖL UKRAINIEČIŲ PRITAPIMO LIETUVOJE (PROC.)</vt:lpstr>
      <vt:lpstr>NUOSTATA DĖL UKRAINIEČIŲ IR LIETUVIŲ VAIKŲ AUKLĖJIMO SKIRTUMŲ (PROC.)</vt:lpstr>
      <vt:lpstr>NUOSTATOS DĖL LIETUVIŲ IR UKRAINIEČIŲ VAIKŲ MOKYMOSI VIENOJE KLASĖJE (PROC.)</vt:lpstr>
      <vt:lpstr>POŽIŪRIS DĖL VIENODŲ TEISIŲ SU LIETUVIAIS UŽTIKRINIMO UKRAINOS KARO PABĖGĖLIAMS (PROC.)</vt:lpstr>
      <vt:lpstr>SVARBIAUSIOS UKRAINIEČIŲ INTEGRACIJOS PRIEMONĖS (PROC.)</vt:lpstr>
      <vt:lpstr>VALSTYBĖS TEIKIAMOS UKRAINOS PABĖGĖLIŲ PARAMOS VERTINIMAS (PROC.)</vt:lpstr>
      <vt:lpstr>LABIAUSIAI PALAIKOMA VALSTYBĖS TEIKIAMA PARAMA (PROC.)</vt:lpstr>
      <vt:lpstr>NEPRITARIMO VALSTYBĖS TEIKIAMAI PARAMAI PRIEŽASTYS (PROC.)</vt:lpstr>
      <vt:lpstr>POŽIŪRIS Į UKRAINOS KARO PABĖGĖLIŲ SPRENDIMĄ PO KARO PASILIKTI GYVENTI LIETUVOJE (PROC.)</vt:lpstr>
      <vt:lpstr>PowerPoint Presentation</vt:lpstr>
      <vt:lpstr>APIBENDRINIMAS</vt:lpstr>
      <vt:lpstr>APIBENDRINIMAS</vt:lpstr>
      <vt:lpstr>PowerPoint Presentation</vt:lpstr>
      <vt:lpstr>IŠVADOS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Remigijus</dc:creator>
  <cp:lastModifiedBy>Ignas</cp:lastModifiedBy>
  <cp:revision>189</cp:revision>
  <cp:lastPrinted>2019-07-26T13:50:10Z</cp:lastPrinted>
  <dcterms:created xsi:type="dcterms:W3CDTF">2016-10-12T19:46:29Z</dcterms:created>
  <dcterms:modified xsi:type="dcterms:W3CDTF">2023-09-06T17:21:45Z</dcterms:modified>
</cp:coreProperties>
</file>